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0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2088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36C11C-A170-43F1-B6F4-D0394A92DC79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38C53-A3DF-442E-870F-760146733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038C53-A3DF-442E-870F-76014673301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757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73BD4-6B69-4FA3-84D2-83CF6B025BB7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45719" cy="9144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6858000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812281" y="0"/>
            <a:ext cx="45719" cy="9144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9144000"/>
            <a:ext cx="6858000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9144000"/>
            <a:ext cx="857232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85EB410-E059-CC04-FB21-7911C03827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8" y="116707"/>
            <a:ext cx="720073" cy="59526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7507E1B-FF3A-5BAD-D8DF-3374411C7C9A}"/>
              </a:ext>
            </a:extLst>
          </p:cNvPr>
          <p:cNvSpPr txBox="1"/>
          <p:nvPr/>
        </p:nvSpPr>
        <p:spPr>
          <a:xfrm>
            <a:off x="2610622" y="8861714"/>
            <a:ext cx="1723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</a:rPr>
              <a:t>Бийск, 2024 год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780C35-D622-836D-57DE-87405C66B858}"/>
              </a:ext>
            </a:extLst>
          </p:cNvPr>
          <p:cNvSpPr txBox="1"/>
          <p:nvPr/>
        </p:nvSpPr>
        <p:spPr>
          <a:xfrm>
            <a:off x="4247377" y="4990395"/>
            <a:ext cx="261062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Rubik"/>
              </a:rPr>
              <a:t>✔</a:t>
            </a:r>
            <a:r>
              <a:rPr lang="ru-RU" sz="1400" dirty="0"/>
              <a:t>  Потребитель вправе в      любое время отказаться от услуг и потребовать вернуть уплаченные денежные средства, за исключением оплаты фактически понесённых расходов исполнителя. Условия договора об удержании каких-либо заранее предусмотренных сумм в связи с отказом потребителя от договора являются недействительными. </a:t>
            </a:r>
          </a:p>
          <a:p>
            <a:pPr algn="ctr"/>
            <a:r>
              <a:rPr lang="ru-RU" sz="1400" dirty="0"/>
              <a:t>В случае неправомерного удержания денежных средств потребитель вправе обратиться с письменной претензией к исполнителю услуг. 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Заголовок 22">
            <a:extLst>
              <a:ext uri="{FF2B5EF4-FFF2-40B4-BE49-F238E27FC236}">
                <a16:creationId xmlns:a16="http://schemas.microsoft.com/office/drawing/2014/main" id="{77BFA29B-29B2-F5B4-CD6C-09C16950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750" y="664364"/>
            <a:ext cx="6070350" cy="595268"/>
          </a:xfrm>
        </p:spPr>
        <p:txBody>
          <a:bodyPr>
            <a:noAutofit/>
          </a:bodyPr>
          <a:lstStyle/>
          <a:p>
            <a:r>
              <a:rPr lang="ru-RU" sz="1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Порядок предоставления платных физкультурно-оздоровительных услуг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8DEEB7-1F1B-32FA-DE9B-FF7E9AFD64EF}"/>
              </a:ext>
            </a:extLst>
          </p:cNvPr>
          <p:cNvSpPr txBox="1"/>
          <p:nvPr/>
        </p:nvSpPr>
        <p:spPr>
          <a:xfrm>
            <a:off x="91437" y="3290958"/>
            <a:ext cx="519157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Rubik"/>
              </a:rPr>
              <a:t>✔ </a:t>
            </a:r>
            <a:r>
              <a:rPr lang="ru-RU" sz="1400" b="0" i="0" dirty="0">
                <a:effectLst/>
                <a:latin typeface="Rubik"/>
              </a:rPr>
              <a:t>Исполнитель услуг обязан предоставить потребителю информацию о себе и оказываемых им услугах.</a:t>
            </a:r>
          </a:p>
          <a:p>
            <a:pPr algn="ctr"/>
            <a:r>
              <a:rPr lang="ru-RU" sz="1400" b="0" i="0" dirty="0">
                <a:effectLst/>
                <a:latin typeface="Rubik"/>
              </a:rPr>
              <a:t>Информация об исполнителе услуг должна содержать сведения  о фирменном наименовании организации, адресе места нахождения (юридический адрес), режиме работы. При оказании услуг индивидуальным предпринимателем, он   должен предоставить информацию о госрегистрации.</a:t>
            </a:r>
            <a:endParaRPr lang="ru-RU" sz="1400" b="1" dirty="0">
              <a:effectLst/>
              <a:latin typeface="Rubik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9CD835-E0FC-D8A1-37EB-EBC225BD3C51}"/>
              </a:ext>
            </a:extLst>
          </p:cNvPr>
          <p:cNvSpPr txBox="1"/>
          <p:nvPr/>
        </p:nvSpPr>
        <p:spPr>
          <a:xfrm flipH="1">
            <a:off x="1656019" y="1259632"/>
            <a:ext cx="51562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 </a:t>
            </a:r>
            <a:r>
              <a:rPr lang="ru-RU" sz="14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Rubik"/>
              </a:rPr>
              <a:t>✔</a:t>
            </a:r>
            <a:r>
              <a:rPr lang="ru-RU" sz="1400" dirty="0"/>
              <a:t>  Виды </a:t>
            </a:r>
            <a:r>
              <a:rPr lang="ru-RU" sz="1400" dirty="0" err="1"/>
              <a:t>физкультурно</a:t>
            </a:r>
            <a:r>
              <a:rPr lang="ru-RU" sz="1400" dirty="0"/>
              <a:t>–оздоровительных услуг:</a:t>
            </a:r>
            <a:endParaRPr lang="en-US" sz="1400" dirty="0"/>
          </a:p>
          <a:p>
            <a:pPr algn="ctr"/>
            <a:r>
              <a:rPr lang="ru-RU" sz="1400" dirty="0"/>
              <a:t> - услуги по физической подготовке и физическому развитию,</a:t>
            </a:r>
            <a:endParaRPr lang="en-US" sz="1400" dirty="0"/>
          </a:p>
          <a:p>
            <a:pPr algn="ctr"/>
            <a:r>
              <a:rPr lang="ru-RU" sz="1400" dirty="0"/>
              <a:t> - услуги по обеспечению участия в физкультурных мероприятиях, </a:t>
            </a:r>
            <a:endParaRPr lang="en-US" sz="1400" dirty="0"/>
          </a:p>
          <a:p>
            <a:pPr marL="285750" indent="-285750" algn="ctr">
              <a:buFontTx/>
              <a:buChar char="-"/>
            </a:pPr>
            <a:r>
              <a:rPr lang="ru-RU" sz="1400" dirty="0"/>
              <a:t>услуги по разработке программ занятий физкультурой, тренировочных планов. </a:t>
            </a:r>
            <a:endParaRPr lang="en-US" sz="1400" dirty="0"/>
          </a:p>
          <a:p>
            <a:pPr algn="ctr"/>
            <a:r>
              <a:rPr lang="ru-RU" sz="1400" dirty="0"/>
              <a:t>Оказание таких услуг регулируется Постановлением Правительства РФ от 30.01.2023 N 129 "Об утверждении Правил оказания физкультурно-оздоровительных услуг". </a:t>
            </a:r>
            <a:endParaRPr lang="ru-RU" sz="1400" b="0" i="0" dirty="0">
              <a:solidFill>
                <a:schemeClr val="tx2">
                  <a:lumMod val="50000"/>
                </a:schemeClr>
              </a:solidFill>
              <a:effectLst/>
              <a:latin typeface="Rubik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1AA4709-6108-4D67-6639-9E228D2AE4B7}"/>
              </a:ext>
            </a:extLst>
          </p:cNvPr>
          <p:cNvSpPr txBox="1"/>
          <p:nvPr/>
        </p:nvSpPr>
        <p:spPr>
          <a:xfrm>
            <a:off x="857230" y="53281"/>
            <a:ext cx="57308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u="sng" dirty="0">
                <a:solidFill>
                  <a:schemeClr val="tx2">
                    <a:lumMod val="75000"/>
                  </a:schemeClr>
                </a:solidFill>
              </a:rPr>
              <a:t>Филиал ФБУЗ «Центр гигиены и эпидемиологии в Алтайском крае в городе Бийске, Бийском, Ельцовском, Зональном, Красногорском, Солтонском и Целинном районах»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127347E-462E-6F46-1D1E-083BE07A26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009" y="3290957"/>
            <a:ext cx="1483552" cy="160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2DAEB3-AFA4-00A3-0776-866969FD80CB}"/>
              </a:ext>
            </a:extLst>
          </p:cNvPr>
          <p:cNvSpPr txBox="1"/>
          <p:nvPr/>
        </p:nvSpPr>
        <p:spPr>
          <a:xfrm>
            <a:off x="45718" y="4891396"/>
            <a:ext cx="42016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Rubik"/>
              </a:rPr>
              <a:t>   ✔ </a:t>
            </a:r>
            <a:r>
              <a:rPr lang="ru-RU" sz="1400" dirty="0"/>
              <a:t>Заключение договора с потребителем</a:t>
            </a:r>
          </a:p>
          <a:p>
            <a:pPr algn="ctr"/>
            <a:r>
              <a:rPr lang="ru-RU" sz="1400" dirty="0"/>
              <a:t> может осуществляться:</a:t>
            </a:r>
          </a:p>
          <a:p>
            <a:pPr algn="ctr"/>
            <a:r>
              <a:rPr lang="ru-RU" sz="1400" dirty="0"/>
              <a:t>– при непосредственном посещении организации;</a:t>
            </a:r>
          </a:p>
          <a:p>
            <a:pPr algn="ctr"/>
            <a:r>
              <a:rPr lang="ru-RU" sz="1400" dirty="0"/>
              <a:t>– дистанционным способом с помощью электронных, иных технических средств, на условиях публичной оферты, которая размещается исполнителем на его сайте.</a:t>
            </a:r>
          </a:p>
          <a:p>
            <a:pPr algn="ctr"/>
            <a:r>
              <a:rPr lang="ru-RU" sz="1400" dirty="0"/>
              <a:t>Исполнитель обязан направить потребителю подтверждение заключения договора, содержащее номер заказа, который позволяет потребителю получить информацию о заключенном договоре и его условиях (смс-сообщение, электронное письмо).</a:t>
            </a:r>
          </a:p>
          <a:p>
            <a:pPr algn="ctr"/>
            <a:r>
              <a:rPr lang="ru-RU" sz="1400" dirty="0"/>
              <a:t>При посещении фитнесс-зала формой договора могут быть клубные карты, абонементы, клип-карты на персональные тренировки и т.п.</a:t>
            </a:r>
          </a:p>
          <a:p>
            <a:pPr algn="ctr"/>
            <a:r>
              <a:rPr lang="ru-RU" sz="1400" dirty="0"/>
              <a:t>В подтверждение заключения договора исполнитель обязан выдать документ об оплате услуг.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11998D-A5BA-FB4D-F23F-B3471F7D97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652" y="1259632"/>
            <a:ext cx="1464429" cy="1939888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784DD0E-B71F-A5CB-9CEC-40C94ECF105A}"/>
              </a:ext>
            </a:extLst>
          </p:cNvPr>
          <p:cNvSpPr/>
          <p:nvPr/>
        </p:nvSpPr>
        <p:spPr>
          <a:xfrm>
            <a:off x="67753" y="3325335"/>
            <a:ext cx="5110544" cy="1516562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0DABCF6E-B9BF-E2BF-255A-2F46F0DF483C}"/>
              </a:ext>
            </a:extLst>
          </p:cNvPr>
          <p:cNvSpPr/>
          <p:nvPr/>
        </p:nvSpPr>
        <p:spPr>
          <a:xfrm>
            <a:off x="4290924" y="4970233"/>
            <a:ext cx="2475637" cy="4035351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F65AF809-C585-A355-A30B-A4D37AB86024}"/>
              </a:ext>
            </a:extLst>
          </p:cNvPr>
          <p:cNvSpPr/>
          <p:nvPr/>
        </p:nvSpPr>
        <p:spPr>
          <a:xfrm>
            <a:off x="1656019" y="1259632"/>
            <a:ext cx="5083328" cy="1966704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FD158053-D2EF-DEF8-29D6-D83B8ECA0FC9}"/>
              </a:ext>
            </a:extLst>
          </p:cNvPr>
          <p:cNvSpPr/>
          <p:nvPr/>
        </p:nvSpPr>
        <p:spPr>
          <a:xfrm>
            <a:off x="91437" y="4898957"/>
            <a:ext cx="4108048" cy="4054195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1258</TotalTime>
  <Words>302</Words>
  <Application>Microsoft Office PowerPoint</Application>
  <PresentationFormat>Экран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Rubik</vt:lpstr>
      <vt:lpstr>Тема Office</vt:lpstr>
      <vt:lpstr>Порядок предоставления платных физкультурно-оздоровительных услуг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zpp3</dc:creator>
  <cp:lastModifiedBy>zpp3</cp:lastModifiedBy>
  <cp:revision>76</cp:revision>
  <dcterms:created xsi:type="dcterms:W3CDTF">2023-11-16T06:58:28Z</dcterms:created>
  <dcterms:modified xsi:type="dcterms:W3CDTF">2024-11-18T07:15:37Z</dcterms:modified>
</cp:coreProperties>
</file>