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27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6C11C-A170-43F1-B6F4-D0394A92DC79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38C53-A3DF-442E-870F-760146733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73BD4-6B69-4FA3-84D2-83CF6B025BB7}" type="datetimeFigureOut">
              <a:rPr lang="ru-RU" smtClean="0"/>
              <a:pPr/>
              <a:t>27.05.2025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FB413-5CF7-4D50-976D-74BA9909C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782962"/>
            <a:ext cx="6172200" cy="7370574"/>
          </a:xfrm>
        </p:spPr>
        <p:txBody>
          <a:bodyPr>
            <a:normAutofit fontScale="90000"/>
          </a:bodyPr>
          <a:lstStyle/>
          <a:p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800" b="1" i="1" dirty="0">
                <a:solidFill>
                  <a:srgbClr val="0070C0"/>
                </a:solidFill>
                <a:cs typeface="Amiri Quran" pitchFamily="2" charset="-78"/>
              </a:rPr>
              <a:t>Потребитель услуг вправе получать необходимую и достоверную информацию о реализуемом туристском </a:t>
            </a:r>
            <a:r>
              <a:rPr lang="ru-RU" sz="1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продукте! </a:t>
            </a:r>
            <a:br>
              <a:rPr lang="ru-RU" sz="1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должна содержать сведения: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✔О потребительских свойствах туристского продукта -</a:t>
            </a:r>
            <a:b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программе пребывания, маршруте, условиях путешествия, включая информацию о условиях проживания и питания, услугах по перевозке, услугах переводчика, гида, </a:t>
            </a:r>
            <a:b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о дополнительных услугах;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✔Об общей цене продукта в рублях;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✔О конкретных третьих лицах, которые будут оказывать отдельные виды  услуг;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✔Об основных документах, необходимых для въезда в страну временного пребывания, а также о документах, необходимых для получения визы;</a:t>
            </a:r>
            <a:b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✔Об обычаях местного населения, религиозных обрядах, святынях, памятниках, находящихся под особой охраной;</a:t>
            </a:r>
            <a:b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✔О условиях договора добровольного страхования, которыми предусмотрена обязанность страховщика осуществить оплату или возместить расходы на оплату медицинской помощи;</a:t>
            </a:r>
            <a:b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✔О таможенных, пограничных, медицинских и санитарно-эпидемиологических правилах;</a:t>
            </a:r>
            <a:b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✔О месте нахождения, адресах и номерах контактных телефонов Посольства Российской Федерации;</a:t>
            </a:r>
            <a:b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Турист, находящийся за пределами Российской Федерации, вправе потребовать обеспечения экстренной помощи за счет средств резервного фонда Ассоциации «Объединение туроператоров в сфере выездного туризма «ТУРПОМОЩЬ» www.tourpom.ru,</a:t>
            </a:r>
            <a:b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тел.: +7-(499)-678-12-03 (круглосуточно)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права и обязанности участников правоотношений, возникающих при оказании туристских услуг  регулируются:</a:t>
            </a: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● Федеральным законом "Об основах туристской деятельности в РФ" </a:t>
            </a: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132-ФЗ от 24.11.1996 г.</a:t>
            </a: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Законом РФ «О защите прав потребителей» N 2300-1 от 07.02.1992 г.;</a:t>
            </a: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Постановлением Правительства РФ № 1209 от 11.08.2020 г.</a:t>
            </a: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“Об утверждении Правил оказания экстренной помощи туристам и Правил финансирования расходов на оказание экстренной помощи туристам из резервного фонда объединения туроператоров в сфере выездного туризма”. </a:t>
            </a: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БИЙСК, май 2025 год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b="1" dirty="0"/>
              <a:t>БИЙСК 2024 год</a:t>
            </a:r>
            <a:r>
              <a:rPr lang="ru-RU" sz="1300" dirty="0"/>
              <a:t/>
            </a:r>
            <a:br>
              <a:rPr lang="ru-RU" sz="13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300" b="1" dirty="0"/>
              <a:t>БИЙСК    </a:t>
            </a:r>
            <a:r>
              <a:rPr lang="en-US" sz="1300" b="1" dirty="0"/>
              <a:t>2023</a:t>
            </a:r>
            <a:r>
              <a:rPr lang="ru-RU" sz="1000" dirty="0"/>
              <a:t/>
            </a:r>
            <a:br>
              <a:rPr lang="ru-RU" sz="1000" dirty="0"/>
            </a:br>
            <a:r>
              <a:rPr lang="en-US" sz="1000" dirty="0"/>
              <a:t/>
            </a:r>
            <a:br>
              <a:rPr lang="en-US" sz="1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45719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68580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858000" y="0"/>
            <a:ext cx="45719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9144000"/>
            <a:ext cx="68580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9144000"/>
            <a:ext cx="85723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110121C-7B3E-2C96-A5A3-20D9DE236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3" y="8153537"/>
            <a:ext cx="2341925" cy="9447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FF0A814-3326-1499-8C91-0B5E6D10AC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0824" y="8153536"/>
            <a:ext cx="2401458" cy="94474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8B0BA89-15DA-FCAF-191D-253529705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2" y="116706"/>
            <a:ext cx="6172200" cy="6662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97A79D2C-E481-2D57-0CDB-1010BE36B8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38" y="116706"/>
            <a:ext cx="512468" cy="416654"/>
          </a:xfrm>
          <a:prstGeom prst="rect">
            <a:avLst/>
          </a:prstGeom>
          <a:solidFill>
            <a:schemeClr val="accent1">
              <a:lumMod val="40000"/>
              <a:lumOff val="60000"/>
              <a:alpha val="94000"/>
            </a:schemeClr>
          </a:solidFill>
          <a:ln cmpd="dbl">
            <a:solidFill>
              <a:schemeClr val="accent1"/>
            </a:solidFill>
            <a:prstDash val="sysDash"/>
          </a:ln>
          <a:effectLst>
            <a:glow rad="127000">
              <a:schemeClr val="tx2">
                <a:lumMod val="60000"/>
                <a:lumOff val="40000"/>
              </a:schemeClr>
            </a:glow>
            <a:outerShdw dir="13500000" sy="23000" kx="1200000" algn="br" rotWithShape="0">
              <a:prstClr val="black">
                <a:alpha val="20000"/>
              </a:prstClr>
            </a:outerShdw>
            <a:reflection stA="50000" endA="300" endPos="5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                                    Потребитель услуг вправе получать необходимую и достоверную информацию о реализуемом туристском продукте!  Информация должна содержать сведения: ✔О потребительских свойствах туристского продукта - о программе пребывания, маршруте, условиях путешествия, включая информацию о условиях проживания и питания, услугах по перевозке, услугах переводчика, гида,  а также о дополнительных услугах; ✔Об общей цене продукта в рублях; ✔О конкретных третьих лицах, которые будут оказывать отдельные виды  услуг;  ✔Об основных документах, необходимых для въезда в страну временного пребывания, а также о документах, необходимых для получения визы;  ✔Об обычаях местного населения, религиозных обрядах, святынях, памятниках, находящихся под особой охраной;  ✔О условиях договора добровольного страхования, которыми предусмотрена обязанность страховщика осуществить оплату или возместить расходы на оплату медицинской помощи; ✔О таможенных, пограничных, медицинских и санитарно-эпидемиологических правилах;  ✔О месте нахождения, адресах и номерах контактных телефонов Посольства Российской Федерации;   Турист, находящийся за пределами Российской Федерации, вправе потребовать обеспечения экстренной помощи за счет средств резервного фонда Ассоциации «Объединение туроператоров в сфере выездного туризма «ТУРПОМОЩЬ» www.tourpom.ru,  тел.: +7-(499)-678-12-03 (круглосуточно) Помните, права и обязанности участников правоотношений, возникающих при оказании туристских услуг  регулируются:  ● Федеральным законом "Об основах туристской деятельности в РФ"  № 132-ФЗ от 24.11.1996 г. ● Законом РФ «О защите прав потребителей» N 2300-1 от 07.02.1992 г.; ● Постановлением Правительства РФ № 1209 от 11.08.2020 г.  “Об утверждении Правил оказания экстренной помощи туристам и Правил финансирования расходов на оказание экстренной помощи туристам из резервного фонда объединения туроператоров в сфере выездного туризма”.      БИЙСК, май 2025 год               БИЙСК 2024 год                      БИЙСК    2023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zpp3</dc:creator>
  <cp:lastModifiedBy>ukc_zav</cp:lastModifiedBy>
  <cp:revision>71</cp:revision>
  <dcterms:created xsi:type="dcterms:W3CDTF">2023-11-16T06:58:28Z</dcterms:created>
  <dcterms:modified xsi:type="dcterms:W3CDTF">2025-05-27T09:26:20Z</dcterms:modified>
</cp:coreProperties>
</file>