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diagrams/quickStyle11.xml" ContentType="application/vnd.openxmlformats-officedocument.drawingml.diagramStyl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44" r:id="rId2"/>
    <p:sldId id="345" r:id="rId3"/>
    <p:sldId id="305" r:id="rId4"/>
    <p:sldId id="307" r:id="rId5"/>
    <p:sldId id="313" r:id="rId6"/>
    <p:sldId id="306" r:id="rId7"/>
    <p:sldId id="272" r:id="rId8"/>
    <p:sldId id="342" r:id="rId9"/>
    <p:sldId id="301" r:id="rId10"/>
    <p:sldId id="303" r:id="rId11"/>
    <p:sldId id="270" r:id="rId12"/>
    <p:sldId id="319" r:id="rId13"/>
    <p:sldId id="315" r:id="rId14"/>
    <p:sldId id="314" r:id="rId15"/>
    <p:sldId id="281" r:id="rId16"/>
    <p:sldId id="353" r:id="rId17"/>
    <p:sldId id="355" r:id="rId18"/>
    <p:sldId id="346" r:id="rId19"/>
    <p:sldId id="326" r:id="rId20"/>
    <p:sldId id="347" r:id="rId21"/>
    <p:sldId id="328" r:id="rId22"/>
    <p:sldId id="349" r:id="rId23"/>
    <p:sldId id="350" r:id="rId24"/>
    <p:sldId id="351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EEDAA72E-1455-429B-875A-C8AADDD7AB9E}">
          <p14:sldIdLst>
            <p14:sldId id="344"/>
            <p14:sldId id="345"/>
            <p14:sldId id="305"/>
            <p14:sldId id="307"/>
            <p14:sldId id="313"/>
            <p14:sldId id="306"/>
            <p14:sldId id="272"/>
            <p14:sldId id="342"/>
            <p14:sldId id="301"/>
            <p14:sldId id="303"/>
            <p14:sldId id="270"/>
            <p14:sldId id="319"/>
            <p14:sldId id="315"/>
            <p14:sldId id="314"/>
            <p14:sldId id="281"/>
            <p14:sldId id="353"/>
            <p14:sldId id="346"/>
            <p14:sldId id="326"/>
            <p14:sldId id="347"/>
            <p14:sldId id="348"/>
            <p14:sldId id="317"/>
            <p14:sldId id="328"/>
            <p14:sldId id="354"/>
            <p14:sldId id="325"/>
            <p14:sldId id="324"/>
            <p14:sldId id="349"/>
            <p14:sldId id="350"/>
            <p14:sldId id="3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B"/>
    <a:srgbClr val="70BDD2"/>
    <a:srgbClr val="C9E7A7"/>
    <a:srgbClr val="C7D9A3"/>
    <a:srgbClr val="C3D69B"/>
    <a:srgbClr val="DFF1CB"/>
    <a:srgbClr val="88A945"/>
    <a:srgbClr val="4DADC7"/>
    <a:srgbClr val="FFFFCC"/>
    <a:srgbClr val="C763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760" autoAdjust="0"/>
    <p:restoredTop sz="99377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482"/>
          <c:h val="0.741824872263633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261972183969228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 399 116,6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04581403100209E-3"/>
                  <c:y val="-5.112153400024798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299252.90000000002</c:v>
                </c:pt>
                <c:pt idx="1">
                  <c:v>325166.09999999998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8556720243893278E-2"/>
                  <c:y val="-1.51783477793881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708003530400769E-2"/>
                  <c:y val="-1.95847762331616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553682130336942E-2"/>
                  <c:y val="-4.89899619980878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401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345690.1</c:v>
                </c:pt>
                <c:pt idx="1">
                  <c:v>330966.09999999998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3.0936753744844055E-2"/>
                  <c:y val="1.200539591764453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759316882553181E-2"/>
                  <c:y val="-2.07190737355271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910955930240991E-2"/>
                  <c:y val="-1.73544378297578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51E-2"/>
                  <c:y val="9.3721729652376764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22112.7</c:v>
                </c:pt>
                <c:pt idx="1">
                  <c:v>5800</c:v>
                </c:pt>
              </c:numCache>
            </c:numRef>
          </c:val>
        </c:ser>
        <c:gapWidth val="70"/>
        <c:gapDepth val="70"/>
        <c:shape val="cylinder"/>
        <c:axId val="163924992"/>
        <c:axId val="163795712"/>
        <c:axId val="0"/>
      </c:bar3DChart>
      <c:catAx>
        <c:axId val="163924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163795712"/>
        <c:crosses val="autoZero"/>
        <c:auto val="1"/>
        <c:lblAlgn val="ctr"/>
        <c:lblOffset val="1000"/>
      </c:catAx>
      <c:valAx>
        <c:axId val="163795712"/>
        <c:scaling>
          <c:orientation val="minMax"/>
        </c:scaling>
        <c:axPos val="l"/>
        <c:majorGridlines/>
        <c:numFmt formatCode="General" sourceLinked="1"/>
        <c:tickLblPos val="nextTo"/>
        <c:crossAx val="16392499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8960582717438402"/>
          <c:w val="0.16518543309935668"/>
          <c:h val="0.22409542857440581"/>
        </c:manualLayout>
      </c:layout>
    </c:legend>
    <c:plotVisOnly val="1"/>
    <c:dispBlanksAs val="gap"/>
  </c:chart>
  <c:spPr>
    <a:noFill/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02028287461774"/>
          <c:y val="4.9824748469682205E-2"/>
          <c:w val="0.72701940999908066"/>
          <c:h val="0.8102384991411211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7.1693705216132435E-3"/>
                  <c:y val="-2.52867202789434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355867414912434E-3"/>
                  <c:y val="-2.68791359364630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577150867624E-3"/>
                  <c:y val="-1.98726138691141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63451.5</c:v>
                </c:pt>
                <c:pt idx="1">
                  <c:v>67993.3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8439775887593791E-3"/>
                  <c:y val="-6.70189067311610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230717815504E-3"/>
                  <c:y val="-7.345693783311878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737E-3"/>
                  <c:y val="-4.762647455126087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235801.4</c:v>
                </c:pt>
                <c:pt idx="1">
                  <c:v>257172.8</c:v>
                </c:pt>
              </c:numCache>
            </c:numRef>
          </c:val>
        </c:ser>
        <c:gapWidth val="78"/>
        <c:shape val="box"/>
        <c:axId val="165422976"/>
        <c:axId val="165424512"/>
        <c:axId val="0"/>
      </c:bar3DChart>
      <c:catAx>
        <c:axId val="165422976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5424512"/>
        <c:crosses val="autoZero"/>
        <c:lblAlgn val="ctr"/>
        <c:lblOffset val="100"/>
      </c:catAx>
      <c:valAx>
        <c:axId val="165424512"/>
        <c:scaling>
          <c:orientation val="minMax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6542297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0.12547008665703821"/>
          <c:w val="0.18873929663608638"/>
          <c:h val="0.34095398614246242"/>
        </c:manualLayout>
      </c:layout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9.8791848389115894E-2"/>
          <c:y val="5.8428230196644823E-2"/>
          <c:w val="0.72701940999908066"/>
          <c:h val="0.6596794123146263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7.1693705216132435E-3"/>
                  <c:y val="-2.52867202789434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355867414912434E-3"/>
                  <c:y val="-2.68791359364630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577150867624E-3"/>
                  <c:y val="-1.98726138691141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8439775887593791E-3"/>
                  <c:y val="-6.70189067311610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230717815504E-3"/>
                  <c:y val="-7.345693783311878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737E-3"/>
                  <c:y val="-4.762647455126087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79</c:v>
                </c:pt>
                <c:pt idx="1">
                  <c:v>79</c:v>
                </c:pt>
              </c:numCache>
            </c:numRef>
          </c:val>
        </c:ser>
        <c:gapWidth val="78"/>
        <c:shape val="box"/>
        <c:axId val="165471360"/>
        <c:axId val="165472896"/>
        <c:axId val="0"/>
      </c:bar3DChart>
      <c:catAx>
        <c:axId val="16547136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5472896"/>
        <c:crosses val="autoZero"/>
        <c:lblAlgn val="ctr"/>
        <c:lblOffset val="100"/>
      </c:catAx>
      <c:valAx>
        <c:axId val="165472896"/>
        <c:scaling>
          <c:orientation val="minMax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65471360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0.12547008665703821"/>
          <c:w val="0.18697447672006118"/>
          <c:h val="0.62584226752583283"/>
        </c:manualLayout>
      </c:layout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7476726474365016"/>
          <c:h val="0.976179258546034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9.7008728118848225E-2"/>
                  <c:y val="4.8482438851101976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159209526032727E-2"/>
                  <c:y val="3.13137360595050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732452948424011"/>
                  <c:y val="-5.450371769391894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088366618268504E-2"/>
                  <c:y val="-0.164086027478428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108962924219424E-2"/>
                  <c:y val="4.706935854863863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39240958245592E-2"/>
                  <c:y val="4.462055656367382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201182390471015E-3"/>
                  <c:y val="4.525148783194209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Межбюдженые трансферты с/с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Жилищно-коммунальное хозяйство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11</c:v>
                </c:pt>
                <c:pt idx="1">
                  <c:v>1.3</c:v>
                </c:pt>
                <c:pt idx="2">
                  <c:v>1.4</c:v>
                </c:pt>
                <c:pt idx="3">
                  <c:v>60</c:v>
                </c:pt>
                <c:pt idx="4">
                  <c:v>10.5</c:v>
                </c:pt>
                <c:pt idx="5">
                  <c:v>8.5</c:v>
                </c:pt>
                <c:pt idx="6">
                  <c:v>5.9</c:v>
                </c:pt>
                <c:pt idx="7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Межбюдженые трансферты с/с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Жилищно-коммунальное хозяйство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52614800</c:v>
                </c:pt>
                <c:pt idx="1">
                  <c:v>16864140</c:v>
                </c:pt>
                <c:pt idx="2">
                  <c:v>112802900</c:v>
                </c:pt>
                <c:pt idx="3">
                  <c:v>301251000</c:v>
                </c:pt>
                <c:pt idx="4">
                  <c:v>28986000</c:v>
                </c:pt>
                <c:pt idx="5">
                  <c:v>13445100</c:v>
                </c:pt>
                <c:pt idx="6">
                  <c:v>28237300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Межбюдженые трансферты с/с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Жилищно-коммунальное хозяйство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554201240</c:v>
                </c:pt>
                <c:pt idx="1">
                  <c:v>554201240</c:v>
                </c:pt>
                <c:pt idx="2">
                  <c:v>554201240</c:v>
                </c:pt>
                <c:pt idx="3">
                  <c:v>554201240</c:v>
                </c:pt>
                <c:pt idx="4">
                  <c:v>554201240</c:v>
                </c:pt>
                <c:pt idx="5">
                  <c:v>554201240</c:v>
                </c:pt>
                <c:pt idx="6">
                  <c:v>554201240</c:v>
                </c:pt>
              </c:numCache>
            </c:numRef>
          </c:val>
        </c:ser>
      </c:pie3DChart>
      <c:spPr>
        <a:noFill/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848644389306535"/>
          <c:w val="0.97540914147800073"/>
          <c:h val="0.19771637170629952"/>
        </c:manualLayout>
      </c:layout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РАЙОНА НА ОЧЕРЕДНОЙ ФИНАНСОВЫЙ ГОД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РАЙОННОГО БЮДЖЕТА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РАЙОННОГО БЮДЖЕТА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РАЙОННОГО БЮДЖЕТА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РАЙОННОГО БЮДЖЕТА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РАЙОННОГО БЮДЖЕТА 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/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FD04B199-7F9C-4A04-9F35-7EB063C8EA39}">
      <dgm:prSet/>
      <dgm:spPr/>
      <dgm:t>
        <a:bodyPr/>
        <a:lstStyle/>
        <a:p>
          <a:endParaRPr lang="ru-RU"/>
        </a:p>
      </dgm:t>
    </dgm:pt>
    <dgm:pt modelId="{5637448A-8729-406F-883F-605B3D3D8DF4}" type="parTrans" cxnId="{FD143C91-FC34-49A7-8C4B-031C7958407B}">
      <dgm:prSet/>
      <dgm:spPr/>
      <dgm:t>
        <a:bodyPr/>
        <a:lstStyle/>
        <a:p>
          <a:endParaRPr lang="ru-RU"/>
        </a:p>
      </dgm:t>
    </dgm:pt>
    <dgm:pt modelId="{2B74EC4A-48E8-4601-BA9C-FA930E59ED71}" type="sibTrans" cxnId="{FD143C91-FC34-49A7-8C4B-031C7958407B}">
      <dgm:prSet/>
      <dgm:spPr/>
      <dgm:t>
        <a:bodyPr/>
        <a:lstStyle/>
        <a:p>
          <a:endParaRPr lang="ru-RU"/>
        </a:p>
      </dgm:t>
    </dgm:pt>
    <dgm:pt modelId="{350B3AD7-811C-4847-9E80-62FBC7CA3F6C}">
      <dgm:prSet/>
      <dgm:spPr/>
      <dgm:t>
        <a:bodyPr/>
        <a:lstStyle/>
        <a:p>
          <a:endParaRPr lang="ru-RU"/>
        </a:p>
      </dgm:t>
    </dgm:pt>
    <dgm:pt modelId="{ED7B385A-6634-4D82-89C2-1386F2C95605}" type="parTrans" cxnId="{0E90DDBE-3227-4E4D-B2D2-A18B232E8D56}">
      <dgm:prSet/>
      <dgm:spPr/>
      <dgm:t>
        <a:bodyPr/>
        <a:lstStyle/>
        <a:p>
          <a:endParaRPr lang="ru-RU"/>
        </a:p>
      </dgm:t>
    </dgm:pt>
    <dgm:pt modelId="{A24C70F2-A072-4113-81A5-8A36AD9D9214}" type="sibTrans" cxnId="{0E90DDBE-3227-4E4D-B2D2-A18B232E8D56}">
      <dgm:prSet/>
      <dgm:spPr/>
      <dgm:t>
        <a:bodyPr/>
        <a:lstStyle/>
        <a:p>
          <a:endParaRPr lang="ru-RU"/>
        </a:p>
      </dgm:t>
    </dgm:pt>
    <dgm:pt modelId="{A8C9B036-1A3D-4222-A476-D585A8F16B13}">
      <dgm:prSet phldrT="[Текст]" custRadScaleRad="90203" custRadScaleInc="185759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AB52F91-E521-45F8-AF0A-9675139BBCAF}" type="parTrans" cxnId="{CEEF0D29-B6D8-4960-90F5-A0AE356DAC7C}">
      <dgm:prSet/>
      <dgm:spPr/>
      <dgm:t>
        <a:bodyPr/>
        <a:lstStyle/>
        <a:p>
          <a:endParaRPr lang="ru-RU"/>
        </a:p>
      </dgm:t>
    </dgm:pt>
    <dgm:pt modelId="{DA18733E-6738-4371-9BF6-09AA64FA5A2B}" type="sibTrans" cxnId="{CEEF0D29-B6D8-4960-90F5-A0AE356DAC7C}">
      <dgm:prSet/>
      <dgm:spPr/>
      <dgm:t>
        <a:bodyPr/>
        <a:lstStyle/>
        <a:p>
          <a:endParaRPr lang="ru-RU"/>
        </a:p>
      </dgm:t>
    </dgm:pt>
    <dgm:pt modelId="{2942D434-0D7F-4DD6-9149-098E95C0516B}">
      <dgm:prSet phldrT="[Текст]" custRadScaleRad="97086" custRadScaleInc="-38167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2D9F7BF-46C4-486F-9C4D-A599632FE6C9}" type="parTrans" cxnId="{B4B82E4A-9B2E-4AA9-97C2-12C9C6CAECEA}">
      <dgm:prSet/>
      <dgm:spPr/>
      <dgm:t>
        <a:bodyPr/>
        <a:lstStyle/>
        <a:p>
          <a:endParaRPr lang="ru-RU"/>
        </a:p>
      </dgm:t>
    </dgm:pt>
    <dgm:pt modelId="{93C51765-1334-4109-986E-E0F3D53E3256}" type="sibTrans" cxnId="{B4B82E4A-9B2E-4AA9-97C2-12C9C6CAECEA}">
      <dgm:prSet/>
      <dgm:spPr/>
      <dgm:t>
        <a:bodyPr/>
        <a:lstStyle/>
        <a:p>
          <a:endParaRPr lang="ru-RU"/>
        </a:p>
      </dgm:t>
    </dgm:pt>
    <dgm:pt modelId="{1B99FC90-A644-4439-8FB6-B6BE9737B39E}">
      <dgm:prSet/>
      <dgm:spPr/>
      <dgm:t>
        <a:bodyPr/>
        <a:lstStyle/>
        <a:p>
          <a:endParaRPr lang="ru-RU"/>
        </a:p>
      </dgm:t>
    </dgm:pt>
    <dgm:pt modelId="{20992E47-9A9D-4373-A7FD-9397E9A28701}" type="parTrans" cxnId="{B4C9E557-D2E5-4765-BB3A-D900C69E925A}">
      <dgm:prSet/>
      <dgm:spPr/>
      <dgm:t>
        <a:bodyPr/>
        <a:lstStyle/>
        <a:p>
          <a:endParaRPr lang="ru-RU"/>
        </a:p>
      </dgm:t>
    </dgm:pt>
    <dgm:pt modelId="{49661EDD-8B32-46E8-8A05-32D18DB6C614}" type="sibTrans" cxnId="{B4C9E557-D2E5-4765-BB3A-D900C69E925A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2" custRadScaleRad="99497" custRadScaleInc="23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2" custRadScaleRad="100667" custRadScaleInc="13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2" custRadScaleRad="91070" custRadScaleInc="-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2" custRadScaleRad="97828" custRadScaleInc="-7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2" custRadScaleRad="97833" custRadScaleInc="-1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5435E-F489-49D1-B7EF-4A841BDDDB97}" type="pres">
      <dgm:prSet presAssocID="{20992E47-9A9D-4373-A7FD-9397E9A28701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522DF332-586C-487E-AF6B-837D34AF3B93}" type="pres">
      <dgm:prSet presAssocID="{20992E47-9A9D-4373-A7FD-9397E9A28701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0BE39036-87CE-4472-97BF-1FC89A106B2F}" type="pres">
      <dgm:prSet presAssocID="{1B99FC90-A644-4439-8FB6-B6BE9737B39E}" presName="node" presStyleLbl="node1" presStyleIdx="5" presStyleCnt="12" custRadScaleRad="84352" custRadScaleInc="21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6" presStyleCnt="12" custRadScaleRad="88879" custRadScaleInc="287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7" presStyleCnt="12" custRadScaleRad="93199" custRadScaleInc="-444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8" presStyleCnt="12" custLinFactNeighborX="-8792" custLinFactNeighborY="-1052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8" presStyleCnt="12" custRadScaleRad="87622" custRadScaleInc="281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9" presStyleCnt="12" custRadScaleRad="92488" custRadScaleInc="261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96294-4DF7-46BC-BA48-39F1C3C3FCEB}" type="pres">
      <dgm:prSet presAssocID="{5637448A-8729-406F-883F-605B3D3D8DF4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6E574C83-A101-44C1-AB81-959AFCD968B2}" type="pres">
      <dgm:prSet presAssocID="{5637448A-8729-406F-883F-605B3D3D8DF4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5741611F-105B-4854-A2FE-414C67E24F68}" type="pres">
      <dgm:prSet presAssocID="{FD04B199-7F9C-4A04-9F35-7EB063C8EA39}" presName="node" presStyleLbl="node1" presStyleIdx="10" presStyleCnt="12" custRadScaleRad="87099" custRadScaleInc="-32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DB65A-05AB-4564-BE5D-6FFBF71921B4}" type="pres">
      <dgm:prSet presAssocID="{ED7B385A-6634-4D82-89C2-1386F2C95605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C9CA3B40-6D26-47F0-BBC2-B3888A79B5E8}" type="pres">
      <dgm:prSet presAssocID="{ED7B385A-6634-4D82-89C2-1386F2C95605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1C5F3B39-F20D-4161-8CEC-ED9237F01A38}" type="pres">
      <dgm:prSet presAssocID="{350B3AD7-811C-4847-9E80-62FBC7CA3F6C}" presName="node" presStyleLbl="node1" presStyleIdx="11" presStyleCnt="12" custRadScaleRad="97306" custRadScaleInc="3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54059384-7D56-4783-9E6B-CB7051B26B45}" srcId="{6F647F05-65E5-443B-9310-4AF895EEC1B0}" destId="{62E153EB-408C-4CB3-B6CA-2A439518E14B}" srcOrd="9" destOrd="0" parTransId="{77DF95E1-3397-43CE-99EF-E82D1E9B2066}" sibTransId="{69F9F7AF-4DAB-4B6C-A26F-22C945FB8A80}"/>
    <dgm:cxn modelId="{D32FBCD3-19EE-4A35-80AF-DCC60D7BC885}" type="presOf" srcId="{5637448A-8729-406F-883F-605B3D3D8DF4}" destId="{6E574C83-A101-44C1-AB81-959AFCD968B2}" srcOrd="1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FD143C91-FC34-49A7-8C4B-031C7958407B}" srcId="{6F647F05-65E5-443B-9310-4AF895EEC1B0}" destId="{FD04B199-7F9C-4A04-9F35-7EB063C8EA39}" srcOrd="10" destOrd="0" parTransId="{5637448A-8729-406F-883F-605B3D3D8DF4}" sibTransId="{2B74EC4A-48E8-4601-BA9C-FA930E59ED71}"/>
    <dgm:cxn modelId="{ABB8D3AC-32ED-44B8-98D1-601987ACC1D1}" srcId="{6F647F05-65E5-443B-9310-4AF895EEC1B0}" destId="{9F96D360-CB55-48DB-9778-BF90DCE1129E}" srcOrd="8" destOrd="0" parTransId="{BC4B6763-2F33-4CCB-B9CC-377BBD0F0800}" sibTransId="{286A4893-ECEC-4EFE-BAC3-3F1C84511E21}"/>
    <dgm:cxn modelId="{528229AD-04E5-4EEA-9ABD-346227DAF668}" type="presOf" srcId="{1B99FC90-A644-4439-8FB6-B6BE9737B39E}" destId="{0BE39036-87CE-4472-97BF-1FC89A106B2F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3D1A488C-3178-46B7-82B8-5C80D08438EB}" type="presOf" srcId="{ED7B385A-6634-4D82-89C2-1386F2C95605}" destId="{CFFDB65A-05AB-4564-BE5D-6FFBF71921B4}" srcOrd="0" destOrd="0" presId="urn:microsoft.com/office/officeart/2005/8/layout/radial5"/>
    <dgm:cxn modelId="{1CE482A1-A0A0-4845-8406-29116AC89FA4}" type="presOf" srcId="{5637448A-8729-406F-883F-605B3D3D8DF4}" destId="{06E96294-4DF7-46BC-BA48-39F1C3C3FCEB}" srcOrd="0" destOrd="0" presId="urn:microsoft.com/office/officeart/2005/8/layout/radial5"/>
    <dgm:cxn modelId="{B4B82E4A-9B2E-4AA9-97C2-12C9C6CAECEA}" srcId="{6B4A9C71-5243-4375-98C7-BA189146832B}" destId="{2942D434-0D7F-4DD6-9149-098E95C0516B}" srcOrd="2" destOrd="0" parTransId="{52D9F7BF-46C4-486F-9C4D-A599632FE6C9}" sibTransId="{93C51765-1334-4109-986E-E0F3D53E3256}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2A1CBEB4-A4D5-482B-A4A0-FBFF06EB747D}" type="presOf" srcId="{FD04B199-7F9C-4A04-9F35-7EB063C8EA39}" destId="{5741611F-105B-4854-A2FE-414C67E24F68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BDBC8127-C9A5-4636-AF0A-79E42F53D923}" srcId="{6F647F05-65E5-443B-9310-4AF895EEC1B0}" destId="{D2A69AB7-A0A6-4501-95CD-2902A3384DE3}" srcOrd="7" destOrd="0" parTransId="{9DEE7B50-C1CB-48D2-999B-DF1098A88396}" sibTransId="{B4AB27D7-F679-4C2F-B351-354C992C8F30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30A8D262-0C0D-4340-BFAE-70E141771689}" type="presOf" srcId="{20992E47-9A9D-4373-A7FD-9397E9A28701}" destId="{0405435E-F489-49D1-B7EF-4A841BDDDB97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957A08FE-1F35-49B5-B24C-A603C0D05DF0}" type="presOf" srcId="{20992E47-9A9D-4373-A7FD-9397E9A28701}" destId="{522DF332-586C-487E-AF6B-837D34AF3B93}" srcOrd="1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43F30109-B8AF-4111-9241-32134678032D}" type="presOf" srcId="{ED7B385A-6634-4D82-89C2-1386F2C95605}" destId="{C9CA3B40-6D26-47F0-BBC2-B3888A79B5E8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0E90DDBE-3227-4E4D-B2D2-A18B232E8D56}" srcId="{6F647F05-65E5-443B-9310-4AF895EEC1B0}" destId="{350B3AD7-811C-4847-9E80-62FBC7CA3F6C}" srcOrd="11" destOrd="0" parTransId="{ED7B385A-6634-4D82-89C2-1386F2C95605}" sibTransId="{A24C70F2-A072-4113-81A5-8A36AD9D9214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48ECD170-E6C5-489E-A263-20CC615C17AB}" srcId="{6F647F05-65E5-443B-9310-4AF895EEC1B0}" destId="{AA0A2BD5-A368-4F17-8E9D-23F1FC377812}" srcOrd="6" destOrd="0" parTransId="{6598F354-400C-439C-BDD5-729D663E252E}" sibTransId="{0A69E1AC-CA25-4F66-967D-B64CF01B740F}"/>
    <dgm:cxn modelId="{1563AD03-EE4C-421A-8E4C-A2AEF8BB356E}" type="presOf" srcId="{350B3AD7-811C-4847-9E80-62FBC7CA3F6C}" destId="{1C5F3B39-F20D-4161-8CEC-ED9237F01A3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B4C9E557-D2E5-4765-BB3A-D900C69E925A}" srcId="{6F647F05-65E5-443B-9310-4AF895EEC1B0}" destId="{1B99FC90-A644-4439-8FB6-B6BE9737B39E}" srcOrd="5" destOrd="0" parTransId="{20992E47-9A9D-4373-A7FD-9397E9A28701}" sibTransId="{49661EDD-8B32-46E8-8A05-32D18DB6C614}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CEEF0D29-B6D8-4960-90F5-A0AE356DAC7C}" srcId="{6B4A9C71-5243-4375-98C7-BA189146832B}" destId="{A8C9B036-1A3D-4222-A476-D585A8F16B13}" srcOrd="1" destOrd="0" parTransId="{9AB52F91-E521-45F8-AF0A-9675139BBCAF}" sibTransId="{DA18733E-6738-4371-9BF6-09AA64FA5A2B}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AA40C97F-3CEA-44AE-AC49-FD47146C08AA}" type="presParOf" srcId="{8B82EA68-B59A-424E-9756-C221A13DB47F}" destId="{0405435E-F489-49D1-B7EF-4A841BDDDB97}" srcOrd="11" destOrd="0" presId="urn:microsoft.com/office/officeart/2005/8/layout/radial5"/>
    <dgm:cxn modelId="{DF6FF66B-9FC1-43B5-89F2-40672276AA93}" type="presParOf" srcId="{0405435E-F489-49D1-B7EF-4A841BDDDB97}" destId="{522DF332-586C-487E-AF6B-837D34AF3B93}" srcOrd="0" destOrd="0" presId="urn:microsoft.com/office/officeart/2005/8/layout/radial5"/>
    <dgm:cxn modelId="{D197FB10-C72A-4DE9-8F0E-258DAB4442FD}" type="presParOf" srcId="{8B82EA68-B59A-424E-9756-C221A13DB47F}" destId="{0BE39036-87CE-4472-97BF-1FC89A106B2F}" srcOrd="12" destOrd="0" presId="urn:microsoft.com/office/officeart/2005/8/layout/radial5"/>
    <dgm:cxn modelId="{785A54DE-126A-4367-B0BF-D932601E3C70}" type="presParOf" srcId="{8B82EA68-B59A-424E-9756-C221A13DB47F}" destId="{FA950D33-9BD9-4D37-A533-789F5554AFB5}" srcOrd="13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4" destOrd="0" presId="urn:microsoft.com/office/officeart/2005/8/layout/radial5"/>
    <dgm:cxn modelId="{71829985-CD05-4060-9631-72F287E5C5FF}" type="presParOf" srcId="{8B82EA68-B59A-424E-9756-C221A13DB47F}" destId="{2F5553CB-2478-4421-B002-5FA728364A78}" srcOrd="15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6" destOrd="0" presId="urn:microsoft.com/office/officeart/2005/8/layout/radial5"/>
    <dgm:cxn modelId="{E999641A-C0DA-4D0F-8BB2-F2F86904A7FB}" type="presParOf" srcId="{8B82EA68-B59A-424E-9756-C221A13DB47F}" destId="{A0B7EB92-DF16-476D-BB87-6C0D26E26F61}" srcOrd="17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8" destOrd="0" presId="urn:microsoft.com/office/officeart/2005/8/layout/radial5"/>
    <dgm:cxn modelId="{6D51A1B9-4EA7-49A2-AB3E-D688EA1A6377}" type="presParOf" srcId="{8B82EA68-B59A-424E-9756-C221A13DB47F}" destId="{7A035AEB-3A20-4DC3-9A60-032AB2743B03}" srcOrd="19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20" destOrd="0" presId="urn:microsoft.com/office/officeart/2005/8/layout/radial5"/>
    <dgm:cxn modelId="{1250C85D-E5C0-4DEB-8F1F-A189C30C3DEB}" type="presParOf" srcId="{8B82EA68-B59A-424E-9756-C221A13DB47F}" destId="{06E96294-4DF7-46BC-BA48-39F1C3C3FCEB}" srcOrd="21" destOrd="0" presId="urn:microsoft.com/office/officeart/2005/8/layout/radial5"/>
    <dgm:cxn modelId="{366E6787-0A36-4349-AEA0-78937DDCEC8D}" type="presParOf" srcId="{06E96294-4DF7-46BC-BA48-39F1C3C3FCEB}" destId="{6E574C83-A101-44C1-AB81-959AFCD968B2}" srcOrd="0" destOrd="0" presId="urn:microsoft.com/office/officeart/2005/8/layout/radial5"/>
    <dgm:cxn modelId="{F78C6B7B-71E5-4125-A9DB-3F6A16DA0C23}" type="presParOf" srcId="{8B82EA68-B59A-424E-9756-C221A13DB47F}" destId="{5741611F-105B-4854-A2FE-414C67E24F68}" srcOrd="22" destOrd="0" presId="urn:microsoft.com/office/officeart/2005/8/layout/radial5"/>
    <dgm:cxn modelId="{D8BEE420-0611-4BC6-8031-6958235FED3C}" type="presParOf" srcId="{8B82EA68-B59A-424E-9756-C221A13DB47F}" destId="{CFFDB65A-05AB-4564-BE5D-6FFBF71921B4}" srcOrd="23" destOrd="0" presId="urn:microsoft.com/office/officeart/2005/8/layout/radial5"/>
    <dgm:cxn modelId="{B4F703FA-BA5F-488E-A252-D56779794C50}" type="presParOf" srcId="{CFFDB65A-05AB-4564-BE5D-6FFBF71921B4}" destId="{C9CA3B40-6D26-47F0-BBC2-B3888A79B5E8}" srcOrd="0" destOrd="0" presId="urn:microsoft.com/office/officeart/2005/8/layout/radial5"/>
    <dgm:cxn modelId="{F63F376C-4461-4D79-8390-D00E115C4B6E}" type="presParOf" srcId="{8B82EA68-B59A-424E-9756-C221A13DB47F}" destId="{1C5F3B39-F20D-4161-8CEC-ED9237F01A38}" srcOrd="2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-5800 тыс. 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330966,1  тыс. 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325166,1   тыс. 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98018" custLinFactY="-400000" custLinFactNeighborX="200000" custLinFactNeighborY="-4886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10514" custLinFactNeighborY="-369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495497" custScaleY="485287" custLinFactX="-173273" custLinFactY="398510" custLinFactNeighborX="-20000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на сайте Администрации Солтонского района 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муниципального образования Солтонский район на очередной финансовый год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Солтонского районного Совета народных депутатов бюджета муниципального образования Солтонский  район на очередной финансовый год.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поступления денежных средств в бюджет муниципального образования Солтонский район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1339DE0C-2671-4CE3-826C-CE825FAE0C19}">
      <dgm:prSet/>
      <dgm:spPr/>
      <dgm:t>
        <a:bodyPr/>
        <a:lstStyle/>
        <a:p>
          <a:endParaRPr lang="ru-RU" dirty="0"/>
        </a:p>
      </dgm:t>
    </dgm:pt>
    <dgm:pt modelId="{1D0561E6-D4F4-4E51-8A05-78B505114586}" type="parTrans" cxnId="{B1FEEB1C-749E-4E29-854E-C3CFE3E9620A}">
      <dgm:prSet/>
      <dgm:spPr/>
      <dgm:t>
        <a:bodyPr/>
        <a:lstStyle/>
        <a:p>
          <a:endParaRPr lang="ru-RU"/>
        </a:p>
      </dgm:t>
    </dgm:pt>
    <dgm:pt modelId="{0FDEE71D-7474-46A1-B3F4-3F04069C4503}" type="sibTrans" cxnId="{B1FEEB1C-749E-4E29-854E-C3CFE3E9620A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57325" custScaleY="88734" custRadScaleRad="100343" custRadScaleInc="205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102995" custRadScaleInc="-11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333776" custScaleY="71694" custRadScaleRad="98437" custRadScaleInc="117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B1FEEB1C-749E-4E29-854E-C3CFE3E9620A}" srcId="{C9BABCCA-8569-4ABA-B03B-D830CDA9F6D4}" destId="{1339DE0C-2671-4CE3-826C-CE825FAE0C19}" srcOrd="1" destOrd="0" parTransId="{1D0561E6-D4F4-4E51-8A05-78B505114586}" sibTransId="{0FDEE71D-7474-46A1-B3F4-3F04069C4503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Краевой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40 %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/>
      <dgm:spPr/>
      <dgm:t>
        <a:bodyPr/>
        <a:lstStyle/>
        <a:p>
          <a:r>
            <a:rPr lang="ru-RU" sz="1000" dirty="0" smtClean="0"/>
            <a:t>58%</a:t>
          </a:r>
          <a:endParaRPr lang="ru-RU" sz="1000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Районный бюджет 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X="142613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38558" custScaleY="128168" custLinFactNeighborX="14286" custLinFactNeighborY="-47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37772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/>
      <dgm:spPr>
        <a:solidFill>
          <a:srgbClr val="4DADC7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000" dirty="0" smtClean="0"/>
            <a:t>100%</a:t>
          </a:r>
          <a:endParaRPr lang="ru-RU" sz="1000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sz="1000" dirty="0" smtClean="0"/>
            <a:t>2%</a:t>
          </a:r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F02098B4-67F8-46DD-9118-93CB2FF90195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8F869DC3-E1B0-48DC-8BEC-B83C5B3DFD96}" type="parTrans" cxnId="{2E44F378-7F3C-4A2C-B05B-6D6AF4EB07FC}">
      <dgm:prSet/>
      <dgm:spPr/>
      <dgm:t>
        <a:bodyPr/>
        <a:lstStyle/>
        <a:p>
          <a:endParaRPr lang="ru-RU"/>
        </a:p>
      </dgm:t>
    </dgm:pt>
    <dgm:pt modelId="{B2A7E9FD-5F53-40B0-97F0-A93C3EB484D5}" type="sibTrans" cxnId="{2E44F378-7F3C-4A2C-B05B-6D6AF4EB07FC}">
      <dgm:prSet/>
      <dgm:spPr/>
      <dgm:t>
        <a:bodyPr/>
        <a:lstStyle/>
        <a:p>
          <a:endParaRPr lang="ru-RU"/>
        </a:p>
      </dgm:t>
    </dgm:pt>
    <dgm:pt modelId="{61D5DE96-7851-46AA-A4F0-2DD34D193E20}">
      <dgm:prSet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sz="1400" b="1" dirty="0" smtClean="0"/>
        </a:p>
        <a:p>
          <a:r>
            <a:rPr lang="ru-RU" sz="1600" b="1" dirty="0" smtClean="0"/>
            <a:t>Бюджеты сельских поселений</a:t>
          </a:r>
          <a:endParaRPr lang="ru-RU" sz="1600" b="1" dirty="0"/>
        </a:p>
      </dgm:t>
    </dgm:pt>
    <dgm:pt modelId="{BFB5431E-DF58-49F2-B7F5-8CCF1520B884}" type="parTrans" cxnId="{4C7982BC-4CAE-4412-83B2-398AA8EA1134}">
      <dgm:prSet/>
      <dgm:spPr/>
      <dgm:t>
        <a:bodyPr/>
        <a:lstStyle/>
        <a:p>
          <a:endParaRPr lang="ru-RU"/>
        </a:p>
      </dgm:t>
    </dgm:pt>
    <dgm:pt modelId="{D7DCFB1B-AE2E-4824-BB3C-B17CE1D5E223}" type="sibTrans" cxnId="{4C7982BC-4CAE-4412-83B2-398AA8EA1134}">
      <dgm:prSet/>
      <dgm:spPr/>
      <dgm:t>
        <a:bodyPr/>
        <a:lstStyle/>
        <a:p>
          <a:endParaRPr lang="ru-RU"/>
        </a:p>
      </dgm:t>
    </dgm:pt>
    <dgm:pt modelId="{5DF698C9-8E32-4174-AE92-A540014D4C1F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000" dirty="0" smtClean="0"/>
            <a:t>100 %</a:t>
          </a:r>
        </a:p>
      </dgm:t>
    </dgm:pt>
    <dgm:pt modelId="{BF2FFA8B-CE91-4EC6-9C47-50DE9E94364B}" type="parTrans" cxnId="{C1BDD2E8-E1CE-40D6-B6AE-AB77CF813065}">
      <dgm:prSet/>
      <dgm:spPr/>
      <dgm:t>
        <a:bodyPr/>
        <a:lstStyle/>
        <a:p>
          <a:endParaRPr lang="ru-RU"/>
        </a:p>
      </dgm:t>
    </dgm:pt>
    <dgm:pt modelId="{18838D7F-5412-4DE0-AFFF-9DC67EF15478}" type="sibTrans" cxnId="{C1BDD2E8-E1CE-40D6-B6AE-AB77CF813065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25226" custLinFactY="81888" custLinFactNeighborX="-18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0D114-2E20-495A-A7ED-85D7E5ABF013}" type="pres">
      <dgm:prSet presAssocID="{5DF698C9-8E32-4174-AE92-A540014D4C1F}" presName="item1" presStyleLbl="node1" presStyleIdx="0" presStyleCnt="3" custScaleX="163374" custScaleY="132921" custLinFactNeighborX="-18782" custLinFactNeighborY="-8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7B2FE-111E-4193-80B6-59B18E7BDD02}" type="pres">
      <dgm:prSet presAssocID="{1B7A0A27-9FE2-4D33-B974-831F9987129A}" presName="item2" presStyleLbl="node1" presStyleIdx="1" presStyleCnt="3" custScaleX="146883" custScaleY="136087" custLinFactY="-25895" custLinFactNeighborX="-294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8AD22-593B-4B1B-9B17-104ADA286868}" type="pres">
      <dgm:prSet presAssocID="{61D5DE96-7851-46AA-A4F0-2DD34D193E20}" presName="item3" presStyleLbl="node1" presStyleIdx="2" presStyleCnt="3" custScaleX="149661" custScaleY="132922" custLinFactY="-1717" custLinFactNeighborX="404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3023" custLinFactNeighborY="-33007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1BDD2E8-E1CE-40D6-B6AE-AB77CF813065}" srcId="{633FB53C-5707-438F-9EB8-EA6BD6263492}" destId="{5DF698C9-8E32-4174-AE92-A540014D4C1F}" srcOrd="1" destOrd="0" parTransId="{BF2FFA8B-CE91-4EC6-9C47-50DE9E94364B}" sibTransId="{18838D7F-5412-4DE0-AFFF-9DC67EF15478}"/>
    <dgm:cxn modelId="{F7BE788F-C194-484F-A6C2-DF3C5E4F0196}" type="presOf" srcId="{1B7A0A27-9FE2-4D33-B974-831F9987129A}" destId="{A870D114-2E20-495A-A7ED-85D7E5ABF013}" srcOrd="0" destOrd="0" presId="urn:microsoft.com/office/officeart/2005/8/layout/funnel1"/>
    <dgm:cxn modelId="{9432BD66-A2EA-46EE-8E37-F14E04219E7B}" type="presOf" srcId="{5DF698C9-8E32-4174-AE92-A540014D4C1F}" destId="{4317B2FE-111E-4193-80B6-59B18E7BDD02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2E44F378-7F3C-4A2C-B05B-6D6AF4EB07FC}" srcId="{633FB53C-5707-438F-9EB8-EA6BD6263492}" destId="{F02098B4-67F8-46DD-9118-93CB2FF90195}" srcOrd="4" destOrd="0" parTransId="{8F869DC3-E1B0-48DC-8BEC-B83C5B3DFD96}" sibTransId="{B2A7E9FD-5F53-40B0-97F0-A93C3EB484D5}"/>
    <dgm:cxn modelId="{948B582D-C237-4E8F-8A33-FC3AD273C667}" type="presOf" srcId="{BF60C060-3180-409F-9C41-5F077E3978B6}" destId="{15B8AD22-593B-4B1B-9B17-104ADA286868}" srcOrd="0" destOrd="0" presId="urn:microsoft.com/office/officeart/2005/8/layout/funnel1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4C7982BC-4CAE-4412-83B2-398AA8EA1134}" srcId="{633FB53C-5707-438F-9EB8-EA6BD6263492}" destId="{61D5DE96-7851-46AA-A4F0-2DD34D193E20}" srcOrd="3" destOrd="0" parTransId="{BFB5431E-DF58-49F2-B7F5-8CCF1520B884}" sibTransId="{D7DCFB1B-AE2E-4824-BB3C-B17CE1D5E223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A89ADB2B-489D-40CB-8CC2-EBB4EE06A347}" type="presOf" srcId="{61D5DE96-7851-46AA-A4F0-2DD34D193E20}" destId="{F85F8655-39B5-4D64-8864-1FE4DFD13925}" srcOrd="0" destOrd="0" presId="urn:microsoft.com/office/officeart/2005/8/layout/funnel1"/>
    <dgm:cxn modelId="{951530A4-CA84-41DC-AF15-B3600DE58603}" type="presParOf" srcId="{CE657086-2CE5-4289-87D9-AD74AA654A5A}" destId="{3DEFD9A4-716A-41AF-833F-4634F7061FA3}" srcOrd="0" destOrd="0" presId="urn:microsoft.com/office/officeart/2005/8/layout/funnel1"/>
    <dgm:cxn modelId="{70050570-640A-4A6E-A7FE-351D8B3A10E2}" type="presParOf" srcId="{CE657086-2CE5-4289-87D9-AD74AA654A5A}" destId="{277341DB-90E9-434B-9934-88E8F086D5F7}" srcOrd="1" destOrd="0" presId="urn:microsoft.com/office/officeart/2005/8/layout/funnel1"/>
    <dgm:cxn modelId="{E35EE6B7-64E0-477F-8EE2-D1FCB6D13C68}" type="presParOf" srcId="{CE657086-2CE5-4289-87D9-AD74AA654A5A}" destId="{F85F8655-39B5-4D64-8864-1FE4DFD13925}" srcOrd="2" destOrd="0" presId="urn:microsoft.com/office/officeart/2005/8/layout/funnel1"/>
    <dgm:cxn modelId="{D0E51223-2CDF-43BD-AB8B-8EFD362E891A}" type="presParOf" srcId="{CE657086-2CE5-4289-87D9-AD74AA654A5A}" destId="{A870D114-2E20-495A-A7ED-85D7E5ABF013}" srcOrd="3" destOrd="0" presId="urn:microsoft.com/office/officeart/2005/8/layout/funnel1"/>
    <dgm:cxn modelId="{37360202-4F0C-4FC4-B664-EBB844E0F8BA}" type="presParOf" srcId="{CE657086-2CE5-4289-87D9-AD74AA654A5A}" destId="{4317B2FE-111E-4193-80B6-59B18E7BDD02}" srcOrd="4" destOrd="0" presId="urn:microsoft.com/office/officeart/2005/8/layout/funnel1"/>
    <dgm:cxn modelId="{D2A26FC0-1DDC-4FE0-9DBC-D5D70A195C1E}" type="presParOf" srcId="{CE657086-2CE5-4289-87D9-AD74AA654A5A}" destId="{15B8AD22-593B-4B1B-9B17-104ADA286868}" srcOrd="5" destOrd="0" presId="urn:microsoft.com/office/officeart/2005/8/layout/funnel1"/>
    <dgm:cxn modelId="{0F8BB9C9-9B9D-437D-A567-AED66D8E2A2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0.30279</cdr:x>
      <cdr:y>0.06149</cdr:y>
    </cdr:from>
    <cdr:to>
      <cdr:x>0.41289</cdr:x>
      <cdr:y>0.14898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376264" y="181541"/>
          <a:ext cx="864065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299252,9</a:t>
          </a:r>
        </a:p>
      </cdr:txBody>
    </cdr:sp>
  </cdr:relSizeAnchor>
  <cdr:relSizeAnchor xmlns:cdr="http://schemas.openxmlformats.org/drawingml/2006/chartDrawing">
    <cdr:from>
      <cdr:x>0.5597</cdr:x>
      <cdr:y>0.02491</cdr:y>
    </cdr:from>
    <cdr:to>
      <cdr:x>0.66981</cdr:x>
      <cdr:y>0.1124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4392488" y="73529"/>
          <a:ext cx="864143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325166,1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0.80743</cdr:x>
      <cdr:y>0</cdr:y>
    </cdr:from>
    <cdr:to>
      <cdr:x>1</cdr:x>
      <cdr:y>0.08965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36704" y="0"/>
          <a:ext cx="1511296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u="sng" dirty="0" smtClean="0">
              <a:latin typeface="Arial Narrow" pitchFamily="34" charset="0"/>
              <a:cs typeface="Times New Roman" pitchFamily="18" charset="0"/>
            </a:rPr>
            <a:t>(% )процентов</a:t>
          </a:r>
          <a:endParaRPr lang="ru-RU" sz="1600" u="sng" dirty="0">
            <a:latin typeface="Arial Narrow" pitchFamily="34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61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0494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589938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0770014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035835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1462825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230554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374432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20211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637716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048352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802499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1037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989513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tx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ircl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wmf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finzmrn2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589588"/>
            <a:ext cx="6440488" cy="914400"/>
          </a:xfrm>
          <a:noFill/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 ПРОЕКТУ РАЙОННОГО БЮДЖЕТА МУНИЦИПАЛЬНОГО ОБРАЗОВАНИЯ СОЛТОНСКИЙ РАЙОН НА 2025 ГОД</a:t>
            </a:r>
          </a:p>
          <a:p>
            <a:pPr algn="l">
              <a:lnSpc>
                <a:spcPct val="90000"/>
              </a:lnSpc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95513" y="333375"/>
            <a:ext cx="6624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Администрация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Солтонского района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Алтайского края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837618"/>
            <a:ext cx="6048673" cy="4535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9993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948356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7429520" y="5072074"/>
            <a:ext cx="1714480" cy="6516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6072206"/>
            <a:ext cx="314327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1500174"/>
            <a:ext cx="1714512" cy="92869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77800">
              <a:srgbClr val="0070C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000372"/>
            <a:ext cx="1785918" cy="57150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27000">
              <a:srgbClr val="7030A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4000504"/>
            <a:ext cx="1785917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Здравоохранение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72396" y="3857628"/>
            <a:ext cx="1331640" cy="792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15206" y="2285992"/>
            <a:ext cx="2017364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86578" y="1357298"/>
            <a:ext cx="2016224" cy="60838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оборона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86380" y="571480"/>
            <a:ext cx="3357586" cy="451428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0"/>
            <a:ext cx="8247290" cy="42860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285992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643446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143512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428860" y="1928802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928670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286256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429000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000372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2143108" y="6143644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214422"/>
            <a:ext cx="612651" cy="704197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42844" y="5286388"/>
            <a:ext cx="2230538" cy="518619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 и кинематография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643578"/>
            <a:ext cx="611344" cy="58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928662" y="714356"/>
            <a:ext cx="2016224" cy="60838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214422"/>
            <a:ext cx="535115" cy="676239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500826" y="6072206"/>
            <a:ext cx="242889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0544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5760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БЮДЖЕТА муниципального образования                 </a:t>
            </a:r>
            <a:r>
              <a:rPr lang="ru-RU" sz="1800" dirty="0" err="1" smtClean="0">
                <a:latin typeface="Arial Narrow" panose="020B0606020202030204" pitchFamily="34" charset="0"/>
              </a:rPr>
              <a:t>СОЛТОНСКий</a:t>
            </a:r>
            <a:r>
              <a:rPr lang="ru-RU" sz="1800" dirty="0" smtClean="0">
                <a:latin typeface="Arial Narrow" panose="020B0606020202030204" pitchFamily="34" charset="0"/>
              </a:rPr>
              <a:t> РАЙОН на 2025 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1704193"/>
              </p:ext>
            </p:extLst>
          </p:nvPr>
        </p:nvGraphicFramePr>
        <p:xfrm>
          <a:off x="395536" y="1124743"/>
          <a:ext cx="8280919" cy="478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66115"/>
                <a:gridCol w="1238268"/>
                <a:gridCol w="1238268"/>
                <a:gridCol w="1238268"/>
              </a:tblGrid>
              <a:tr h="8315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2025 к 2024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49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299252,9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325166,1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108,7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49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4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доходы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63451,5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67993,3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107,1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54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235801,4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257172,8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109,0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6408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доходов, в</a:t>
                      </a:r>
                      <a:r>
                        <a:rPr lang="ru-RU" sz="1400" i="1" baseline="0" dirty="0" smtClean="0">
                          <a:latin typeface="Arial Narrow" panose="020B0606020202030204" pitchFamily="34" charset="0"/>
                        </a:rPr>
                        <a:t> %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Arial Narrow" panose="020B0606020202030204" pitchFamily="34" charset="0"/>
                        </a:rPr>
                        <a:t>79,0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Arial Narrow" panose="020B0606020202030204" pitchFamily="34" charset="0"/>
                        </a:rPr>
                        <a:t>79,0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49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345690,1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330966,1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95,7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49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-22112,7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-5800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524328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7376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72957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556711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ПРОЕКТ РАЙОННОГО БЮДЖЕТА СОЛТОНСКОГО РАЙОНА </a:t>
            </a:r>
            <a:b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</a:b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НА 2025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48881" y="865588"/>
            <a:ext cx="8483699" cy="5809407"/>
            <a:chOff x="179377" y="1183793"/>
            <a:chExt cx="8281465" cy="5358843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5394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1" cy="1220796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6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6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54750,39 руб.</a:t>
              </a:r>
              <a:endParaRPr lang="ru-RU" altLang="ru-RU" sz="1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74739" y="2149420"/>
              <a:ext cx="2160241" cy="993671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sz="16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6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53790,92 руб.</a:t>
              </a:r>
              <a:endParaRPr lang="en-US" altLang="ru-RU" sz="1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79377" y="1599465"/>
              <a:ext cx="3121351" cy="833037"/>
              <a:chOff x="-135" y="231313"/>
              <a:chExt cx="3121351" cy="833037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37797" y="696865"/>
                <a:ext cx="2376264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39730,0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231313"/>
                <a:ext cx="755708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89636" y="4167419"/>
              <a:ext cx="3144754" cy="1838693"/>
              <a:chOff x="10124" y="1719147"/>
              <a:chExt cx="3144754" cy="1838693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0316" y="1719147"/>
                <a:ext cx="2364562" cy="51703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801420" y="2239243"/>
                <a:ext cx="2348672" cy="438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4328,5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10124" y="2697883"/>
                <a:ext cx="763914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89636" y="3448497"/>
              <a:ext cx="3120961" cy="1686404"/>
              <a:chOff x="10124" y="-79895"/>
              <a:chExt cx="3120961" cy="16864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95209" y="-79895"/>
                <a:ext cx="2335876" cy="33530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82985" y="278147"/>
                <a:ext cx="2340024" cy="35581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14 146,0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10124" y="645240"/>
                <a:ext cx="753655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7"/>
              <a:chOff x="6669235" y="3884903"/>
              <a:chExt cx="2049076" cy="923422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3"/>
                <a:ext cx="2049076" cy="552689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4320,6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85667" y="3679344"/>
              <a:ext cx="2015111" cy="641429"/>
              <a:chOff x="6669235" y="4607920"/>
              <a:chExt cx="2015111" cy="76971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9235" y="500527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200167,5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9970,0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2" cy="663151"/>
              <a:chOff x="6669235" y="2526108"/>
              <a:chExt cx="2015112" cy="7957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5"/>
                <a:ext cx="2015112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34590,8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16221,4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b="1" u="sng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b="1" u="sng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u="sng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325166,1 тыс. руб</a:t>
              </a:r>
              <a:r>
                <a:rPr lang="ru-RU" b="1" u="sng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u="sng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u="sng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330966,1 тыс. руб</a:t>
              </a:r>
              <a:r>
                <a:rPr lang="ru-RU" b="1" u="sng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900731" y="5463793"/>
              <a:ext cx="1499836" cy="107884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 Солтонского</a:t>
              </a: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района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6045 чел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318434" y="5662872"/>
            <a:ext cx="615617" cy="645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1519" y="2247186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93102" y="1308679"/>
            <a:ext cx="2075025" cy="3921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02107" y="170272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37438,8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02107" y="3266250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28257,0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4247" y="2881870"/>
            <a:ext cx="2075025" cy="3526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3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040050" y="2228326"/>
            <a:ext cx="2402166" cy="7098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Арендная плата за землю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50777" y="2929947"/>
            <a:ext cx="2397862" cy="4027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17 697,8,0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0" y="3043027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2" y="2027001"/>
            <a:ext cx="682400" cy="8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70" y="1327613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20" y="4317539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88464" y="2881870"/>
            <a:ext cx="645587" cy="7461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63" y="3609021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1744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1078871" y="5139447"/>
            <a:ext cx="2406973" cy="4989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Межбюджетные трансферты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1076853" y="5638391"/>
            <a:ext cx="2397166" cy="4274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257172,8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6515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 БЮДЖЕТ МУНИЦИПАЛЬНОГО ОБРАЗОВАНИЯ СОЛТОНСКИЙ РАЙОН</a:t>
            </a:r>
            <a:endParaRPr lang="ru-RU" sz="1900" b="1" cap="all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2025 ГОД (В СРАВНЕНИИ С 2024 годом)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50844824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031334588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25</a:t>
            </a:r>
          </a:p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8838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049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РАЙОННОГО БЮДЖЕТА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546193"/>
              </p:ext>
            </p:extLst>
          </p:nvPr>
        </p:nvGraphicFramePr>
        <p:xfrm>
          <a:off x="611560" y="655171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6206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5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ыс.рублей</a:t>
            </a:r>
            <a:endParaRPr lang="ru-RU" sz="15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91743" y="6517255"/>
            <a:ext cx="2339280" cy="313010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5706654"/>
              </p:ext>
            </p:extLst>
          </p:nvPr>
        </p:nvGraphicFramePr>
        <p:xfrm>
          <a:off x="611560" y="3645024"/>
          <a:ext cx="78480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1826665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0560595"/>
              </p:ext>
            </p:extLst>
          </p:nvPr>
        </p:nvGraphicFramePr>
        <p:xfrm>
          <a:off x="285721" y="714357"/>
          <a:ext cx="8643996" cy="5990131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6643733"/>
                <a:gridCol w="928694"/>
                <a:gridCol w="1071569"/>
              </a:tblGrid>
              <a:tr h="331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235801,4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257172,8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41501,8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34680,4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67902,6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77172,9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3880,3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4240,5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обеспечение бесплатным двухразовым питанием обучающихся с ограниченными возможностями здоровья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бесплатным одноразовым горячим питанием детей из многодетных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1488,0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2069,0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организацию отдыха и оздоровления детей в рамках государственной программы Алтайского края «Развитие образования в Алтайском крае»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бюджетам муниципальных районов на обеспечение расчетов за топливно-энергетические ресурсы, потребляемые муниципальными учреждениями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8901,0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9184,0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софинансирование части расходов местных бюджетов по оплате труда работников муниципальных учреждений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28937,4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32773,0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Субсидий за счет средств федерального бюджета, краевого бюджета между бюджетами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муниципальных образований в рамках краевой адресной инвестиционной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программы и перечня капитальных ремонтов по отрасли «Образование» на 2024 год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14798,9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образований на реализацию инициативных проектов  развития (создания) общественной инфраструктуры муниципальных образований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проведение работ на объектах культурного наследия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500066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КРАЕВОГО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428605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7841" y="6472982"/>
            <a:ext cx="2483296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64518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2266092"/>
              </p:ext>
            </p:extLst>
          </p:nvPr>
        </p:nvGraphicFramePr>
        <p:xfrm>
          <a:off x="214282" y="214290"/>
          <a:ext cx="8715435" cy="6459462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6770669"/>
                <a:gridCol w="1008398"/>
                <a:gridCol w="936368"/>
              </a:tblGrid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7557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проектирование, строительство, реконструкцию, капитальный ремонт и ремонт автомобильных дорог общего пользования местного значения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1422,0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строительству, реконструкции, ремонту и капитальному ремонту объектов теплоснабжения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21252,3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стабильного водоснабжения населения Солтонского района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5336,6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124381,0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144499,6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муниципальных районов на осуществление полномочий по составлению (изменению, дополнению)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7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муниципальных районов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1205,3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1475,6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на выравнивание бюджетной обеспеченности поселений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602,7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общеобразовательных организациях, обеспечение дополнительного образования детей в общеобразовательных организациях,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91817,0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100626,0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на обеспечение государственных гарантий реализации прав на получение общедоступного и бесплатного дошкольного образования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дошкольных образовательных организациях, включая расходы на оплату труда, учебные пособия, приобретение средств обучения, игр, игрушек (за исключением расходов на содержание зданий и оплату коммунальных услуг)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12809,0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на функционирование комиссий по делам несовершеннолетних и защите их прав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функционирование административных комиссий при местных администрациях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 над детьми-сиротами и детьми, оставшимися без попечения родителей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37568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2266092"/>
              </p:ext>
            </p:extLst>
          </p:nvPr>
        </p:nvGraphicFramePr>
        <p:xfrm>
          <a:off x="214282" y="500041"/>
          <a:ext cx="8715435" cy="4598682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6770669"/>
                <a:gridCol w="1008398"/>
                <a:gridCol w="936368"/>
              </a:tblGrid>
              <a:tr h="295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3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на содержание ребенка в семье опекуна (попечителя) и приемной семье, а также на вознаграждение, причитающееся приемному родителю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5752,0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6924,0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3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на компенсацию части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муниципальных районов на исполнение государственных полномочий по отлову и содержанию безнадзорных животных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4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организацию и обеспечение бесплатного проезда детей из многодетных семей, обучающихся в общеобразовательных организациях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10107,0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1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1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МБТ  в целях соблюдения предельных (максимальных) индексов изменения размера вносимой гражданами платы за коммунальные услуги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МБТ 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муниципальных общеобразовательных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37568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9400" y="482600"/>
            <a:ext cx="8686800" cy="838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ПРОГРАММНЫЙ БЮДЖЕТ. Зачем он нужен?</a:t>
            </a:r>
          </a:p>
        </p:txBody>
      </p:sp>
      <p:sp>
        <p:nvSpPr>
          <p:cNvPr id="126979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340768"/>
            <a:ext cx="8678893" cy="5374380"/>
          </a:xfrm>
        </p:spPr>
        <p:txBody>
          <a:bodyPr/>
          <a:lstStyle/>
          <a:p>
            <a:pPr lvl="3">
              <a:buFont typeface="Wingdings" pitchFamily="2" charset="2"/>
              <a:buNone/>
            </a:pPr>
            <a:endParaRPr lang="ru-RU" sz="200" dirty="0"/>
          </a:p>
        </p:txBody>
      </p:sp>
      <p:sp>
        <p:nvSpPr>
          <p:cNvPr id="126980" name="Прямоугольник 5"/>
          <p:cNvSpPr>
            <a:spLocks noChangeArrowheads="1"/>
          </p:cNvSpPr>
          <p:nvPr/>
        </p:nvSpPr>
        <p:spPr bwMode="auto">
          <a:xfrm>
            <a:off x="357187" y="1470242"/>
            <a:ext cx="86439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Franklin Gothic Book" pitchFamily="34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Солтонского района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формируется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«программном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формате на основе муниципальных программ. Это связано со вступившими в силу изменениями в Бюджетный кодекс РФ в 2014 году.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Таким,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500438"/>
            <a:ext cx="2714628" cy="17145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Программный бюджет, это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4429132"/>
            <a:ext cx="5214974" cy="1003242"/>
          </a:xfrm>
          <a:prstGeom prst="roundRect">
            <a:avLst/>
          </a:prstGeom>
          <a:solidFill>
            <a:srgbClr val="FFFF9B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4744" y="3214686"/>
            <a:ext cx="5214974" cy="1071570"/>
          </a:xfrm>
          <a:prstGeom prst="roundRect">
            <a:avLst/>
          </a:prstGeom>
          <a:solidFill>
            <a:srgbClr val="C9E7A7"/>
          </a:solidFill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3">
                <a:lumMod val="75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эффективности деятельности всех участников программы за счет 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5643578"/>
            <a:ext cx="5143536" cy="928694"/>
          </a:xfrm>
          <a:prstGeom prst="roundRect">
            <a:avLst/>
          </a:prstGeom>
          <a:solidFill>
            <a:srgbClr val="70BDD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984446" y="3522622"/>
            <a:ext cx="733549" cy="1728192"/>
          </a:xfrm>
          <a:prstGeom prst="leftBrace">
            <a:avLst/>
          </a:prstGeom>
          <a:ln w="34925" cap="flat">
            <a:round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0123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ПРОГРАММ НА 2025 ГОД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5954087"/>
              </p:ext>
            </p:extLst>
          </p:nvPr>
        </p:nvGraphicFramePr>
        <p:xfrm>
          <a:off x="214282" y="428604"/>
          <a:ext cx="8786874" cy="61820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628"/>
                <a:gridCol w="7500990"/>
                <a:gridCol w="85725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преступлений и иных правонарушений в Солтонском районе» на 2025-2028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годы..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38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«Предупреждение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чрезвычайных ситуаций природного и техногенного характера, обеспечение пожарной безопасности людей на водных объектах на территории муниципального образования Солтонский район Алтайского края на 2021-2025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безопасности дорожного движения в Солтонском районе на 2021-2025 годы»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эффективности в Солтонском районе на 2022-2026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инвестиционной привлекательности Солтонского района на 2021-2026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60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Солтонского района на 2021-2025годы»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89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условий и охраны труда в Солтонском районе 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2024-2028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программа «Противодействие экстремизму и идеологии терроризма в Солтонском районе» на 2022-2025 годы»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16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«Комплексное развитие систем коммунальной инфраструктуры муниципального образования Солтонский район Алтайского края на 2023-2027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27357,5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itchFamily="34" charset="0"/>
                        </a:rPr>
                        <a:t>10</a:t>
                      </a:r>
                      <a:endParaRPr lang="ru-RU" sz="11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Солтонского района на 2025-2028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Солтонского района Алтайского края на 2020-2025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2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«Капитальный ремонт общеобразовательных организаций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2017-2025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общественного здоровья Солтонского района Алтайского края на 2020-2025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15272" y="0"/>
            <a:ext cx="114353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05449" y="6469616"/>
            <a:ext cx="2138551" cy="325184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23525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950" y="203704"/>
            <a:ext cx="8785225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28650" algn="ctr" eaLnBrk="1" hangingPunct="1"/>
            <a:r>
              <a:rPr lang="ru-RU" b="1" i="1" dirty="0">
                <a:latin typeface="Times New Roman" pitchFamily="18" charset="0"/>
              </a:rPr>
              <a:t>Уважаемые жители </a:t>
            </a:r>
            <a:r>
              <a:rPr lang="ru-RU" b="1" i="1" dirty="0" smtClean="0">
                <a:latin typeface="Times New Roman" pitchFamily="18" charset="0"/>
              </a:rPr>
              <a:t>Солтонского </a:t>
            </a:r>
            <a:r>
              <a:rPr lang="ru-RU" b="1" i="1" dirty="0">
                <a:latin typeface="Times New Roman" pitchFamily="18" charset="0"/>
              </a:rPr>
              <a:t>района!</a:t>
            </a:r>
          </a:p>
          <a:p>
            <a:pPr indent="628650" algn="ctr" eaLnBrk="1" hangingPunct="1"/>
            <a:endParaRPr lang="ru-RU" dirty="0">
              <a:latin typeface="Times New Roman" pitchFamily="18" charset="0"/>
            </a:endParaRP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Эффективное, ответственное и прозрачное управление муниципальными финансами Солтонского района является базовым условием достижения высокого уровня социально-экономического развития. Для привлечения большего количества граждан - жителей Солтонского района к участию в обсуждении вопросов формирования бюджета, разработан </a:t>
            </a:r>
            <a:r>
              <a:rPr lang="ru-RU" b="1" i="1" dirty="0" smtClean="0">
                <a:latin typeface="Times New Roman" pitchFamily="18" charset="0"/>
              </a:rPr>
              <a:t>«Бюджет для граждан».</a:t>
            </a:r>
            <a:endParaRPr lang="ru-RU" i="1" dirty="0" smtClean="0">
              <a:latin typeface="Times New Roman" pitchFamily="18" charset="0"/>
            </a:endParaRPr>
          </a:p>
          <a:p>
            <a:pPr indent="628650" algn="just" eaLnBrk="1" hangingPunct="1"/>
            <a:r>
              <a:rPr lang="ru-RU" b="1" i="1" dirty="0" smtClean="0">
                <a:latin typeface="Times New Roman" pitchFamily="18" charset="0"/>
              </a:rPr>
              <a:t>«Бюджет </a:t>
            </a:r>
            <a:r>
              <a:rPr lang="ru-RU" b="1" i="1" dirty="0">
                <a:latin typeface="Times New Roman" pitchFamily="18" charset="0"/>
              </a:rPr>
              <a:t>для граждан»</a:t>
            </a:r>
            <a:r>
              <a:rPr lang="ru-RU" i="1" dirty="0">
                <a:latin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</a:rPr>
              <a:t>предназначен, прежде всего, для жителей Солтонского района, не обладающих специальными знаниями в сфере бюджетного законодательства. Информация, размещаемая в </a:t>
            </a:r>
            <a:r>
              <a:rPr lang="ru-RU" b="1" i="1" dirty="0" smtClean="0">
                <a:latin typeface="Times New Roman" pitchFamily="18" charset="0"/>
              </a:rPr>
              <a:t>«Бюджете для граждан», </a:t>
            </a:r>
            <a:r>
              <a:rPr lang="ru-RU" i="1" dirty="0" smtClean="0">
                <a:latin typeface="Times New Roman" pitchFamily="18" charset="0"/>
              </a:rPr>
              <a:t>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бюджета.</a:t>
            </a:r>
            <a:endParaRPr lang="ru-RU" b="1" i="1" dirty="0" smtClean="0">
              <a:latin typeface="Times New Roman" pitchFamily="18" charset="0"/>
            </a:endParaRP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Таким </a:t>
            </a:r>
            <a:r>
              <a:rPr lang="ru-RU" i="1" dirty="0">
                <a:latin typeface="Times New Roman" pitchFamily="18" charset="0"/>
              </a:rPr>
              <a:t>образом, мы с вами теперь сможем понять, </a:t>
            </a:r>
            <a:r>
              <a:rPr lang="ru-RU" b="1" i="1" dirty="0" smtClean="0">
                <a:latin typeface="Times New Roman" pitchFamily="18" charset="0"/>
              </a:rPr>
              <a:t>куда расходуются </a:t>
            </a:r>
            <a:r>
              <a:rPr lang="ru-RU" b="1" i="1" dirty="0">
                <a:latin typeface="Times New Roman" pitchFamily="18" charset="0"/>
              </a:rPr>
              <a:t>бюджетные деньги</a:t>
            </a:r>
            <a:r>
              <a:rPr lang="ru-RU" i="1" dirty="0">
                <a:latin typeface="Times New Roman" pitchFamily="18" charset="0"/>
              </a:rPr>
              <a:t> (а по сути </a:t>
            </a:r>
            <a:r>
              <a:rPr lang="ru-RU" b="1" i="1" dirty="0">
                <a:latin typeface="Times New Roman" pitchFamily="18" charset="0"/>
              </a:rPr>
              <a:t>деньги налогоплательщиков</a:t>
            </a:r>
            <a:r>
              <a:rPr lang="ru-RU" i="1" dirty="0">
                <a:latin typeface="Times New Roman" pitchFamily="18" charset="0"/>
              </a:rPr>
              <a:t>), и какие существуют дополнительные источники дохода</a:t>
            </a:r>
            <a:r>
              <a:rPr lang="ru-RU" i="1" dirty="0" smtClean="0">
                <a:latin typeface="Times New Roman" pitchFamily="18" charset="0"/>
              </a:rPr>
              <a:t>.</a:t>
            </a: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Обращаем внимание, что данный </a:t>
            </a:r>
            <a:r>
              <a:rPr lang="ru-RU" b="1" i="1" dirty="0" smtClean="0">
                <a:latin typeface="Times New Roman" pitchFamily="18" charset="0"/>
              </a:rPr>
              <a:t>«Бюджет для граждан» </a:t>
            </a:r>
            <a:r>
              <a:rPr lang="ru-RU" i="1" dirty="0" smtClean="0">
                <a:latin typeface="Times New Roman" pitchFamily="18" charset="0"/>
              </a:rPr>
              <a:t>составлен к </a:t>
            </a:r>
            <a:r>
              <a:rPr lang="ru-RU" b="1" i="1" dirty="0" smtClean="0">
                <a:latin typeface="Times New Roman" pitchFamily="18" charset="0"/>
              </a:rPr>
              <a:t>ПРОЕКТУ</a:t>
            </a:r>
            <a:r>
              <a:rPr lang="ru-RU" i="1" dirty="0" smtClean="0">
                <a:latin typeface="Times New Roman" pitchFamily="18" charset="0"/>
              </a:rPr>
              <a:t> бюджета Солтонского района на 2025 год и носит чисто ознакомительный характер. Окончательный вариант бюджета на 2025 год будет утвержден </a:t>
            </a:r>
            <a:r>
              <a:rPr lang="ru-RU" i="1" dirty="0" err="1" smtClean="0">
                <a:latin typeface="Times New Roman" pitchFamily="18" charset="0"/>
              </a:rPr>
              <a:t>Солтонским</a:t>
            </a:r>
            <a:r>
              <a:rPr lang="ru-RU" i="1" dirty="0" smtClean="0">
                <a:latin typeface="Times New Roman" pitchFamily="18" charset="0"/>
              </a:rPr>
              <a:t> районным Советом народных депутатов Алтайского края после соблюдения всех процедур по рассмотрению и принятию исполнения бюджета.</a:t>
            </a:r>
          </a:p>
          <a:p>
            <a:pPr indent="628650" algn="just" eaLnBrk="1" hangingPunct="1"/>
            <a:endParaRPr lang="ru-RU" i="1" dirty="0">
              <a:latin typeface="Times New Roman" pitchFamily="18" charset="0"/>
            </a:endParaRP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Глава Солтонского района                                                    Л.П. Харламова</a:t>
            </a:r>
          </a:p>
          <a:p>
            <a:pPr indent="628650" algn="just" eaLnBrk="1" hangingPunct="1"/>
            <a:endParaRPr lang="ru-RU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76676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1743293"/>
              </p:ext>
            </p:extLst>
          </p:nvPr>
        </p:nvGraphicFramePr>
        <p:xfrm>
          <a:off x="467544" y="548680"/>
          <a:ext cx="8027168" cy="3357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5783"/>
                <a:gridCol w="6364249"/>
                <a:gridCol w="1157136"/>
              </a:tblGrid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 в Солтонском районе» на 2025-2028 г»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7801,4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предпринимательства в Солтонском районе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2023-2026 годы»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«Информатизация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органов местного самоуправления Солтонского района на 2023-2027 годы»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«Молодежь Солтонского района на 2021-2025 годы»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Солтонском районе на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2023-2027 годы»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Солтонского района Алтайского края» на 2025-2029 годы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37781,6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08648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648072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МО СОЛТОНСКИЙ РАЙОН НА 2025 ГОД  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424476509"/>
              </p:ext>
            </p:extLst>
          </p:nvPr>
        </p:nvGraphicFramePr>
        <p:xfrm>
          <a:off x="899592" y="764704"/>
          <a:ext cx="75608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57679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ИСТОЧНИКИ ФИНАНСИРОВАНИЯ РАСХОДОВ  БЮДЖЕТА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329642" cy="4757758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  <a:p>
            <a:endParaRPr lang="ru-RU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996952"/>
            <a:ext cx="3929063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Источники финансирования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дефицита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2852936"/>
            <a:ext cx="1928813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D0D0D"/>
                </a:solidFill>
                <a:latin typeface="Franklin Gothic Book" pitchFamily="34" charset="0"/>
              </a:rPr>
              <a:t>Остатки средств на </a:t>
            </a:r>
            <a:r>
              <a:rPr lang="ru-RU" sz="1400" b="1" dirty="0" smtClean="0">
                <a:solidFill>
                  <a:srgbClr val="0D0D0D"/>
                </a:solidFill>
                <a:latin typeface="Franklin Gothic Book" pitchFamily="34" charset="0"/>
              </a:rPr>
              <a:t>счетах местного </a:t>
            </a:r>
            <a:r>
              <a:rPr lang="ru-RU" sz="1400" b="1" dirty="0">
                <a:solidFill>
                  <a:srgbClr val="0D0D0D"/>
                </a:solidFill>
                <a:latin typeface="Franklin Gothic Book" pitchFamily="34" charset="0"/>
              </a:rPr>
              <a:t>бюджета на начало текущего финансового года</a:t>
            </a: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H="1">
            <a:off x="5220072" y="3356992"/>
            <a:ext cx="647700" cy="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H="1" flipV="1">
            <a:off x="5220072" y="3645024"/>
            <a:ext cx="649288" cy="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84978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Как правило, в конце года на бюджетных счетах остаются остатки неиспользованных (неосвоенных) денежных средств, которые в следующим году служат источником покрытия дефицита бюджета. 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1453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085184"/>
            <a:ext cx="8517632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itchFamily="18" charset="0"/>
              </a:rPr>
              <a:t>Информация о формировании и исполнении </a:t>
            </a:r>
            <a:r>
              <a:rPr lang="ru-RU" sz="2000" dirty="0" smtClean="0">
                <a:latin typeface="Times New Roman" pitchFamily="18" charset="0"/>
              </a:rPr>
              <a:t>бюджета муниципального образования Солтонский район, </a:t>
            </a:r>
            <a:r>
              <a:rPr lang="ru-RU" sz="2000" dirty="0">
                <a:latin typeface="Times New Roman" pitchFamily="18" charset="0"/>
              </a:rPr>
              <a:t>а также муниципальные правовые акты, регламентирующие бюджетный процесс, размещаются на официальном сайте Администрации </a:t>
            </a:r>
            <a:r>
              <a:rPr lang="ru-RU" sz="2000" dirty="0" smtClean="0">
                <a:latin typeface="Times New Roman" pitchFamily="18" charset="0"/>
              </a:rPr>
              <a:t>Солтонского района </a:t>
            </a:r>
            <a:r>
              <a:rPr lang="ru-RU" sz="2000" smtClean="0">
                <a:latin typeface="Times New Roman" pitchFamily="18" charset="0"/>
              </a:rPr>
              <a:t>Алтайского </a:t>
            </a:r>
            <a:r>
              <a:rPr lang="ru-RU" sz="2000" smtClean="0">
                <a:latin typeface="Times New Roman" pitchFamily="18" charset="0"/>
              </a:rPr>
              <a:t>края: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</a:rPr>
              <a:t>https://solton.gosuslugi.ru/</a:t>
            </a:r>
            <a:r>
              <a:rPr lang="ru-RU" sz="1400" dirty="0" smtClean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1170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Солтонский районный Совет народных депутатов Алтайского края проводит публичные слушания проекта бюджета.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стать их участником.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698" y="1268760"/>
            <a:ext cx="6560542" cy="360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506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</a:rPr>
              <a:t>КОНТАКТНАЯ ИНФОРМАЦИЯ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19256" cy="5433467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Информационный материал подготовлен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Комитетом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по финансам, налоговой и кредитной политике Администрации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Солтонского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57158" y="5214950"/>
            <a:ext cx="828680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Председатель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комитета: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Назарова Оксана Анатольевна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659520, с. Солтон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ул.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Ленина, 3, Тел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./факс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385(33)21346.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E-mail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hlinkClick r:id="rId2"/>
              </a:rPr>
              <a:t>fin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hlinkClick r:id="rId2"/>
              </a:rPr>
              <a:t>17044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hlinkClick r:id="rId2"/>
              </a:rPr>
              <a:t>@</a:t>
            </a:r>
            <a:r>
              <a:rPr lang="en-US" sz="1400" b="1" dirty="0" err="1" smtClean="0">
                <a:solidFill>
                  <a:schemeClr val="tx2"/>
                </a:solidFill>
                <a:latin typeface="Times New Roman" pitchFamily="18" charset="0"/>
                <a:hlinkClick r:id="rId2"/>
              </a:rPr>
              <a:t>mail.ru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Режим работы: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</a:rPr>
              <a:t>Пн-Чг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9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.00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до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17.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15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.,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</a:rPr>
              <a:t>Пт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с 9.00 до 16.00. Обеденный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перерыв с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.00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до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00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785926"/>
            <a:ext cx="5857916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6829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095054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7744482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308788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rgbClr val="FFFF9B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369224" y="2347892"/>
            <a:ext cx="1235224" cy="430887"/>
          </a:xfrm>
          <a:prstGeom prst="wedgeRectCallout">
            <a:avLst>
              <a:gd name="adj1" fmla="val -41239"/>
              <a:gd name="adj2" fmla="val 101130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5249863"/>
            <a:ext cx="1223963" cy="939800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</p:spTree>
    <p:extLst>
      <p:ext uri="{BB962C8B-B14F-4D97-AF65-F5344CB8AC3E}">
        <p14:creationId xmlns="" xmlns:p14="http://schemas.microsoft.com/office/powerpoint/2010/main" val="6534921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16216" y="6433988"/>
            <a:ext cx="2590800" cy="445964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28224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096352982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4104" y="6500366"/>
            <a:ext cx="2411289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31555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15184809"/>
              </p:ext>
            </p:extLst>
          </p:nvPr>
        </p:nvGraphicFramePr>
        <p:xfrm>
          <a:off x="467544" y="620688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 descr="ппппп"/>
          <p:cNvSpPr txBox="1">
            <a:spLocks/>
          </p:cNvSpPr>
          <p:nvPr/>
        </p:nvSpPr>
        <p:spPr>
          <a:xfrm>
            <a:off x="4860032" y="3501008"/>
            <a:ext cx="3672408" cy="1512168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государственной и муниципальной собственности,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-Плата за негативное воздействие на окружающую среду,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Штрафы  и иные неналоговые доходы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РАЙОНА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3528" y="5661248"/>
            <a:ext cx="4968552" cy="93610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из бюджетов других уровней (межбюджетные трансферты) и от физических лиц и от юридических лиц в том числе добровольные пожертвования.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72982"/>
            <a:ext cx="2590800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3573016"/>
            <a:ext cx="4176464" cy="172819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о налогах и сборах, и местных налогов, например: 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лиц,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лиц,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Земельный налог, Единый сельхоз. налог, 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Патент, Государственная пошлина, Налог на добычу полезных ископаемых, и иные налоговые доходы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18376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1906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Солтонского района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90523193"/>
              </p:ext>
            </p:extLst>
          </p:nvPr>
        </p:nvGraphicFramePr>
        <p:xfrm>
          <a:off x="225894" y="1772816"/>
          <a:ext cx="18680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637705589"/>
              </p:ext>
            </p:extLst>
          </p:nvPr>
        </p:nvGraphicFramePr>
        <p:xfrm>
          <a:off x="2276128" y="1484784"/>
          <a:ext cx="173441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780781230"/>
              </p:ext>
            </p:extLst>
          </p:nvPr>
        </p:nvGraphicFramePr>
        <p:xfrm>
          <a:off x="4139952" y="1556792"/>
          <a:ext cx="18722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4127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9148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6920</TotalTime>
  <Words>2301</Words>
  <Application>Microsoft Office PowerPoint</Application>
  <PresentationFormat>Экран (4:3)</PresentationFormat>
  <Paragraphs>462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ЧТО ТАКОЕ БЮДЖЕТ?</vt:lpstr>
      <vt:lpstr>ЭТАПЫ БЮДЖЕТНОГО ПРОЦЕССА</vt:lpstr>
      <vt:lpstr>Слайд 5</vt:lpstr>
      <vt:lpstr>Слайд 6</vt:lpstr>
      <vt:lpstr>Слайд 7</vt:lpstr>
      <vt:lpstr>Слайд 8</vt:lpstr>
      <vt:lpstr>Куда зачисляются налоги, уплачиваемые гражданами Солтонского района</vt:lpstr>
      <vt:lpstr>Слайд 10</vt:lpstr>
      <vt:lpstr>ОСНОВНЫЕ ПАРАМЕТРЫ БЮДЖЕТА муниципального образования                 СОЛТОНСКий РАЙОН на 2025 год  </vt:lpstr>
      <vt:lpstr>ПРОЕКТ РАЙОННОГО БЮДЖЕТА СОЛТОНСКОГО РАЙОНА  НА 2025 ГОД</vt:lpstr>
      <vt:lpstr>Слайд 13</vt:lpstr>
      <vt:lpstr>СТРУКТУРА ДОХОДОВ РАЙОННОГО БЮДЖЕТА </vt:lpstr>
      <vt:lpstr>ОБЪЕМ БЕЗВОЗМЕЗДНЫХ ПОСТУПЛЕНИЙ ИЗ КРАЕВОГО БЮДЖЕТА</vt:lpstr>
      <vt:lpstr>Слайд 16</vt:lpstr>
      <vt:lpstr>Слайд 17</vt:lpstr>
      <vt:lpstr>ПРОГРАММНЫЙ БЮДЖЕТ. Зачем он нужен?</vt:lpstr>
      <vt:lpstr>ПЕРЕЧЕНЬ МУНИЦИПАЛЬНЫХ ПРОГРАММ НА 2025 ГОД</vt:lpstr>
      <vt:lpstr>Слайд 20</vt:lpstr>
      <vt:lpstr>СТРУКТУРА РАСХОДОВ БЮДЖЕТА МО СОЛТОНСКИЙ РАЙОН НА 2025 ГОД  </vt:lpstr>
      <vt:lpstr>ИСТОЧНИКИ ФИНАНСИРОВАНИЯ РАСХОДОВ  БЮДЖЕТА</vt:lpstr>
      <vt:lpstr>Информация о формировании и исполнении бюджета муниципального образования Солтонский район, а также муниципальные правовые акты, регламентирующие бюджетный процесс, размещаются на официальном сайте Администрации Солтонского района Алтайского края: https://solton.gosuslugi.ru/ 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User</cp:lastModifiedBy>
  <cp:revision>809</cp:revision>
  <cp:lastPrinted>2021-11-16T07:42:14Z</cp:lastPrinted>
  <dcterms:created xsi:type="dcterms:W3CDTF">2013-10-29T07:14:12Z</dcterms:created>
  <dcterms:modified xsi:type="dcterms:W3CDTF">2024-12-13T04:24:33Z</dcterms:modified>
</cp:coreProperties>
</file>