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73" r:id="rId10"/>
    <p:sldId id="412" r:id="rId11"/>
    <p:sldId id="377" r:id="rId12"/>
    <p:sldId id="402" r:id="rId13"/>
    <p:sldId id="403" r:id="rId14"/>
    <p:sldId id="404" r:id="rId15"/>
    <p:sldId id="374" r:id="rId16"/>
    <p:sldId id="396" r:id="rId17"/>
    <p:sldId id="390" r:id="rId18"/>
    <p:sldId id="395" r:id="rId19"/>
    <p:sldId id="381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73"/>
            <p14:sldId id="413"/>
            <p14:sldId id="409"/>
            <p14:sldId id="412"/>
            <p14:sldId id="401"/>
            <p14:sldId id="377"/>
            <p14:sldId id="402"/>
            <p14:sldId id="407"/>
            <p14:sldId id="403"/>
            <p14:sldId id="404"/>
            <p14:sldId id="374"/>
            <p14:sldId id="396"/>
            <p14:sldId id="390"/>
            <p14:sldId id="395"/>
            <p14:sldId id="388"/>
            <p14:sldId id="3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4756A0"/>
    <a:srgbClr val="B1C1E4"/>
    <a:srgbClr val="B9B9B9"/>
    <a:srgbClr val="F1F1F1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3908" autoAdjust="0"/>
  </p:normalViewPr>
  <p:slideViewPr>
    <p:cSldViewPr snapToGrid="0">
      <p:cViewPr varScale="1">
        <p:scale>
          <a:sx n="109" d="100"/>
          <a:sy n="109" d="100"/>
        </p:scale>
        <p:origin x="-1368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6850039391194407"/>
          <c:y val="9.0156754660335833E-2"/>
          <c:w val="0.26130368841143753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dPt>
            <c:idx val="3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baseline="0" dirty="0" smtClean="0"/>
                      <a:t> 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536-F044-9683-AF306EA15244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25.1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образование</c:v>
                </c:pt>
                <c:pt idx="2">
                  <c:v>обеспечение электрической энергией, газом и паром; конденсирование воздуха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</c:v>
                </c:pt>
                <c:pt idx="1">
                  <c:v>2.0000000000000052E-3</c:v>
                </c:pt>
                <c:pt idx="2">
                  <c:v>4.1000000000000002E-2</c:v>
                </c:pt>
                <c:pt idx="3">
                  <c:v>0.71800000000000064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showVal val="1"/>
        </c:dLbls>
        <c:gapWidth val="182"/>
        <c:axId val="177550464"/>
        <c:axId val="177552000"/>
      </c:barChart>
      <c:catAx>
        <c:axId val="1775504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7552000"/>
        <c:crosses val="autoZero"/>
        <c:auto val="1"/>
        <c:lblAlgn val="ctr"/>
        <c:lblOffset val="100"/>
      </c:catAx>
      <c:valAx>
        <c:axId val="177552000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17755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3120621387412322"/>
          <c:y val="9.0156754660335819E-2"/>
          <c:w val="0.41854047734500488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dPt>
            <c:idx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23 000</a:t>
                    </a:r>
                    <a:r>
                      <a:rPr lang="en-US" smtClean="0"/>
                      <a:t> </a:t>
                    </a:r>
                    <a:r>
                      <a:rPr lang="en-US"/>
                      <a:t>₽</a:t>
                    </a:r>
                  </a:p>
                </c:rich>
              </c:tx>
              <c:dLblPos val="outEnd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малый бизнес</c:v>
                </c:pt>
                <c:pt idx="1">
                  <c:v>средний бизес</c:v>
                </c:pt>
                <c:pt idx="2">
                  <c:v>крубный бизес</c:v>
                </c:pt>
              </c:strCache>
            </c:strRef>
          </c:cat>
          <c:val>
            <c:numRef>
              <c:f>Лист1!$B$2:$B$4</c:f>
              <c:numCache>
                <c:formatCode>#\ ##0\ [$₽-419]</c:formatCode>
                <c:ptCount val="3"/>
                <c:pt idx="0">
                  <c:v>32098</c:v>
                </c:pt>
                <c:pt idx="1">
                  <c:v>34866</c:v>
                </c:pt>
                <c:pt idx="2">
                  <c:v>36811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showVal val="1"/>
        </c:dLbls>
        <c:gapWidth val="182"/>
        <c:axId val="189642240"/>
        <c:axId val="189643776"/>
      </c:barChart>
      <c:catAx>
        <c:axId val="1896422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9643776"/>
        <c:crosses val="autoZero"/>
        <c:auto val="1"/>
        <c:lblAlgn val="ctr"/>
        <c:lblOffset val="100"/>
      </c:catAx>
      <c:valAx>
        <c:axId val="189643776"/>
        <c:scaling>
          <c:orientation val="minMax"/>
        </c:scaling>
        <c:delete val="1"/>
        <c:axPos val="b"/>
        <c:numFmt formatCode="#\ ##0\ [$₽-419]" sourceLinked="1"/>
        <c:majorTickMark val="none"/>
        <c:tickLblPos val="none"/>
        <c:crossAx val="18964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9999985102780442"/>
          <c:y val="9.7338172129349226E-2"/>
          <c:w val="0.5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dPt>
            <c:idx val="3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28 225,5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₽</a:t>
                    </a:r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46 853,9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₽</a:t>
                    </a:r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53 534,8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0 895,8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₽</a:t>
                    </a:r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сельское, лесное хозяйство, охота </c:v>
                </c:pt>
                <c:pt idx="1">
                  <c:v>гос. управление. соцобеспечение, безопасность</c:v>
                </c:pt>
                <c:pt idx="2">
                  <c:v>обеспечение электрической энергией, газом и паром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#\ ##0\ [$₽-419]</c:formatCode>
                <c:ptCount val="4"/>
                <c:pt idx="0">
                  <c:v>35934.800000000003</c:v>
                </c:pt>
                <c:pt idx="1">
                  <c:v>45999.6</c:v>
                </c:pt>
                <c:pt idx="2">
                  <c:v>37903</c:v>
                </c:pt>
                <c:pt idx="3">
                  <c:v>37398.199999999997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showVal val="1"/>
        </c:dLbls>
        <c:gapWidth val="113"/>
        <c:overlap val="-18"/>
        <c:axId val="189915136"/>
        <c:axId val="189916672"/>
      </c:barChart>
      <c:catAx>
        <c:axId val="1899151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9916672"/>
        <c:crosses val="autoZero"/>
        <c:auto val="1"/>
        <c:lblAlgn val="ctr"/>
        <c:lblOffset val="100"/>
      </c:catAx>
      <c:valAx>
        <c:axId val="189916672"/>
        <c:scaling>
          <c:orientation val="minMax"/>
        </c:scaling>
        <c:delete val="1"/>
        <c:axPos val="b"/>
        <c:numFmt formatCode="#\ ##0\ [$₽-419]" sourceLinked="1"/>
        <c:majorTickMark val="none"/>
        <c:tickLblPos val="none"/>
        <c:crossAx val="18991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pPr/>
              <a:t>31.03.2025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</a:t>
            </a:fld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11</a:t>
            </a:fld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1011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5668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3462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15</a:t>
            </a:fld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36518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16327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53577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9846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</a:t>
            </a:fld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4</a:t>
            </a:fld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5</a:t>
            </a:fld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1834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5378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828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9606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4438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pPr/>
              <a:t>31.03.2025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12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0.png"/><Relationship Id="rId6" Type="http://schemas.openxmlformats.org/officeDocument/2006/relationships/image" Target="../media/image114.svg"/><Relationship Id="rId10" Type="http://schemas.openxmlformats.org/officeDocument/2006/relationships/image" Target="../media/image131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8" Type="http://schemas.openxmlformats.org/officeDocument/2006/relationships/image" Target="../media/image45.png"/><Relationship Id="rId3" Type="http://schemas.openxmlformats.org/officeDocument/2006/relationships/image" Target="../media/image41.png"/><Relationship Id="rId21" Type="http://schemas.openxmlformats.org/officeDocument/2006/relationships/image" Target="../media/image55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4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10" Type="http://schemas.openxmlformats.org/officeDocument/2006/relationships/image" Target="../media/image159.svg"/><Relationship Id="rId19" Type="http://schemas.openxmlformats.org/officeDocument/2006/relationships/image" Target="../media/image166.svg"/><Relationship Id="rId4" Type="http://schemas.openxmlformats.org/officeDocument/2006/relationships/image" Target="../media/image157.sv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svg"/><Relationship Id="rId5" Type="http://schemas.openxmlformats.org/officeDocument/2006/relationships/image" Target="../media/image47.png"/><Relationship Id="rId4" Type="http://schemas.openxmlformats.org/officeDocument/2006/relationships/image" Target="../media/image1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54.png"/><Relationship Id="rId7" Type="http://schemas.openxmlformats.org/officeDocument/2006/relationships/image" Target="../media/image42.png"/><Relationship Id="rId12" Type="http://schemas.openxmlformats.org/officeDocument/2006/relationships/image" Target="../media/image20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sv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205.svg"/><Relationship Id="rId4" Type="http://schemas.openxmlformats.org/officeDocument/2006/relationships/image" Target="../media/image201.sv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6.xml"/><Relationship Id="rId2" Type="http://schemas.openxmlformats.org/officeDocument/2006/relationships/notesSlide" Target="../notesSlides/notesSlide2.xml"/><Relationship Id="rId16" Type="http://schemas.openxmlformats.org/officeDocument/2006/relationships/slide" Target="slide1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0.xml"/><Relationship Id="rId19" Type="http://schemas.openxmlformats.org/officeDocument/2006/relationships/image" Target="../media/image2.jpe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1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chart" Target="../charts/chart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17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7.svg"/><Relationship Id="rId3" Type="http://schemas.openxmlformats.org/officeDocument/2006/relationships/image" Target="../media/image19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23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29.jpeg"/><Relationship Id="rId3" Type="http://schemas.openxmlformats.org/officeDocument/2006/relationships/image" Target="../media/image26.png"/><Relationship Id="rId21" Type="http://schemas.openxmlformats.org/officeDocument/2006/relationships/image" Target="../media/image32.jpeg"/><Relationship Id="rId12" Type="http://schemas.openxmlformats.org/officeDocument/2006/relationships/image" Target="../media/image91.sv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3.sv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27.png"/><Relationship Id="rId19" Type="http://schemas.openxmlformats.org/officeDocument/2006/relationships/image" Target="../media/image30.jpeg"/><Relationship Id="rId14" Type="http://schemas.openxmlformats.org/officeDocument/2006/relationships/image" Target="../media/image24.svg"/><Relationship Id="rId22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Алтайский край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" t="10560" r="2695" b="14707"/>
          <a:stretch>
            <a:fillRect/>
          </a:stretch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(Администрация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края)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</a:t>
            </a:r>
            <a:r>
              <a:rPr lang="x-none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СЛЕДТ </a:t>
            </a:r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194" y="150044"/>
            <a:ext cx="726170" cy="757690"/>
          </a:xfrm>
          <a:prstGeom prst="rect">
            <a:avLst/>
          </a:prstGeom>
        </p:spPr>
      </p:pic>
      <p:pic>
        <p:nvPicPr>
          <p:cNvPr id="1026" name="Picture 2" descr="C:\Users\User\Desktop\8203955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016" y="1079862"/>
            <a:ext cx="8604069" cy="3648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Высокое зависимость МО от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агропромышленного сектора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кадров, отток кадров в крупные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города и регионы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Недостаточное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обеспечение населения врачами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Удаленность района от железнодорожных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магистралей и краевого центра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Слабая транспортная доступность отдаленных населенных пунктов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Стабильное ежегодное сокращение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численности населения</a:t>
            </a:r>
            <a:endParaRPr lang="ru-RU" sz="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Конкуренция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туристически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развитыми соседними районами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Развитый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агропромышленный комплекс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Близость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Республике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Алтай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Развитое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транспортное сообщение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(автомобильный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Богатое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историко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культурное наследие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в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районе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единственного угледобывающего предприятия в Алтайском крае (</a:t>
            </a:r>
            <a:r>
              <a:rPr kumimoji="0" lang="ru-RU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Мунайский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разрез)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программах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местных инициатив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сельского туризма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оздание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туристических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троп/маршрутов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свободных инвестиционных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площадок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СОЛТОНСКОГО  РАЙОНА 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70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Местное самоуправление Балахнинского муниципального округа | Официальный  сайт Правительства Нижегородской области">
            <a:extLst>
              <a:ext uri="{FF2B5EF4-FFF2-40B4-BE49-F238E27FC236}">
                <a16:creationId xmlns:a16="http://schemas.microsoft.com/office/drawing/2014/main" xmlns="" id="{27ADD95D-5C91-58E1-5040-4A8B960DB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4" t="2667" r="4954" b="8247"/>
          <a:stretch/>
        </p:blipFill>
        <p:spPr bwMode="auto">
          <a:xfrm>
            <a:off x="7634135" y="1256553"/>
            <a:ext cx="2153464" cy="2896381"/>
          </a:xfrm>
          <a:custGeom>
            <a:avLst/>
            <a:gdLst>
              <a:gd name="connsiteX0" fmla="*/ 222517 w 2153464"/>
              <a:gd name="connsiteY0" fmla="*/ 0 h 2896381"/>
              <a:gd name="connsiteX1" fmla="*/ 1930947 w 2153464"/>
              <a:gd name="connsiteY1" fmla="*/ 0 h 2896381"/>
              <a:gd name="connsiteX2" fmla="*/ 2153464 w 2153464"/>
              <a:gd name="connsiteY2" fmla="*/ 222517 h 2896381"/>
              <a:gd name="connsiteX3" fmla="*/ 2153464 w 2153464"/>
              <a:gd name="connsiteY3" fmla="*/ 2673864 h 2896381"/>
              <a:gd name="connsiteX4" fmla="*/ 1930947 w 2153464"/>
              <a:gd name="connsiteY4" fmla="*/ 2896381 h 2896381"/>
              <a:gd name="connsiteX5" fmla="*/ 222517 w 2153464"/>
              <a:gd name="connsiteY5" fmla="*/ 2896381 h 2896381"/>
              <a:gd name="connsiteX6" fmla="*/ 0 w 2153464"/>
              <a:gd name="connsiteY6" fmla="*/ 2673864 h 2896381"/>
              <a:gd name="connsiteX7" fmla="*/ 0 w 2153464"/>
              <a:gd name="connsiteY7" fmla="*/ 222517 h 2896381"/>
              <a:gd name="connsiteX8" fmla="*/ 222517 w 2153464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464" h="2896381">
                <a:moveTo>
                  <a:pt x="222517" y="0"/>
                </a:moveTo>
                <a:lnTo>
                  <a:pt x="1930947" y="0"/>
                </a:lnTo>
                <a:cubicBezTo>
                  <a:pt x="2053840" y="0"/>
                  <a:pt x="2153464" y="99624"/>
                  <a:pt x="2153464" y="222517"/>
                </a:cubicBezTo>
                <a:lnTo>
                  <a:pt x="2153464" y="2673864"/>
                </a:lnTo>
                <a:cubicBezTo>
                  <a:pt x="2153464" y="2796757"/>
                  <a:pt x="2053840" y="2896381"/>
                  <a:pt x="1930947" y="2896381"/>
                </a:cubicBezTo>
                <a:lnTo>
                  <a:pt x="222517" y="2896381"/>
                </a:lnTo>
                <a:cubicBezTo>
                  <a:pt x="99624" y="2896381"/>
                  <a:pt x="0" y="2796757"/>
                  <a:pt x="0" y="2673864"/>
                </a:cubicBezTo>
                <a:lnTo>
                  <a:pt x="0" y="222517"/>
                </a:lnTo>
                <a:cubicBezTo>
                  <a:pt x="0" y="99624"/>
                  <a:pt x="99624" y="0"/>
                  <a:pt x="2225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B1C1E4">
                <a:tint val="45000"/>
                <a:satMod val="400000"/>
              </a:srgbClr>
            </a:duotone>
          </a:blip>
          <a:srcRect t="18453" b="18453"/>
          <a:stretch/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6F042B-F806-E7F7-6B04-2A127801F6D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СОЛТОНСКОГО 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8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2244518"/>
              </p:ext>
            </p:extLst>
          </p:nvPr>
        </p:nvGraphicFramePr>
        <p:xfrm>
          <a:off x="627015" y="1298385"/>
          <a:ext cx="9136390" cy="496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1217916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62419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Агрохолдинг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«Солтон»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341,85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62419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«Перспектива»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</a:t>
                      </a:r>
                      <a:endParaRPr lang="x-none" sz="900" b="0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62419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«КХ Урожай»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</a:t>
                      </a:r>
                      <a:endParaRPr lang="x-none" sz="900" b="0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36,82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62419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Караганское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</a:t>
                      </a:r>
                      <a:endParaRPr lang="x-none" sz="900" b="0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624194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82407"/>
                  </a:ext>
                </a:extLst>
              </a:tr>
              <a:tr h="624194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4594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 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5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x-none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C02EF7BD-C028-6329-5305-8F88F1AC95F6}"/>
              </a:ext>
            </a:extLst>
          </p:cNvPr>
          <p:cNvSpPr/>
          <p:nvPr/>
        </p:nvSpPr>
        <p:spPr>
          <a:xfrm>
            <a:off x="621447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СМЕШАННОЕ СЕЛЬСКОЕ ХОЗЯЙСТВО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7BE4B10B-9BE5-5535-7DC1-84A76C3E4FF9}"/>
              </a:ext>
            </a:extLst>
          </p:cNvPr>
          <p:cNvSpPr/>
          <p:nvPr/>
        </p:nvSpPr>
        <p:spPr>
          <a:xfrm>
            <a:off x="2954593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следование концепции устойчивого развития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9CD9B1A4-5B87-CACD-4C89-1F5A2879F8A7}"/>
              </a:ext>
            </a:extLst>
          </p:cNvPr>
          <p:cNvSpPr/>
          <p:nvPr/>
        </p:nvSpPr>
        <p:spPr>
          <a:xfrm>
            <a:off x="2954593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Проекты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местных инициатив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451F4428-9FCA-5063-D656-8F80EF03FD67}"/>
              </a:ext>
            </a:extLst>
          </p:cNvPr>
          <p:cNvSpPr/>
          <p:nvPr/>
        </p:nvSpPr>
        <p:spPr>
          <a:xfrm>
            <a:off x="2954593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развитие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FC8CF6C8-81DD-8B71-71E1-5A623F4AF195}"/>
              </a:ext>
            </a:extLst>
          </p:cNvPr>
          <p:cNvSpPr/>
          <p:nvPr/>
        </p:nvSpPr>
        <p:spPr>
          <a:xfrm>
            <a:off x="2954593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спроса на услуги доставки, а также на грузоперевозки и складирование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446787C7-71E0-4401-A234-F9D01230A173}"/>
              </a:ext>
            </a:extLst>
          </p:cNvPr>
          <p:cNvSpPr/>
          <p:nvPr/>
        </p:nvSpPr>
        <p:spPr>
          <a:xfrm>
            <a:off x="5287739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имиджа социально-ответственной компании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E4CA7EB7-C354-EF11-6D62-CF3433AAF3E7}"/>
              </a:ext>
            </a:extLst>
          </p:cNvPr>
          <p:cNvSpPr/>
          <p:nvPr/>
        </p:nvSpPr>
        <p:spPr>
          <a:xfrm>
            <a:off x="5287739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технологичности производства и функциональности оборудования и машин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39C3BFB0-AC8C-DC51-95F1-FC5B2E117CFA}"/>
              </a:ext>
            </a:extLst>
          </p:cNvPr>
          <p:cNvSpPr/>
          <p:nvPr/>
        </p:nvSpPr>
        <p:spPr>
          <a:xfrm>
            <a:off x="5287739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популярности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района,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также увеличение интереса трудоспособного   к работе в местных организациях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02194ADC-533C-CC03-C944-087B4BB49763}"/>
              </a:ext>
            </a:extLst>
          </p:cNvPr>
          <p:cNvSpPr/>
          <p:nvPr/>
        </p:nvSpPr>
        <p:spPr>
          <a:xfrm>
            <a:off x="5287739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доходов от логистических услуг, увеличение спроса на качественную дорожно-транспортную инфраструктуру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20A350A-0C83-6169-7BB7-91190AAC56AA}"/>
              </a:ext>
            </a:extLst>
          </p:cNvPr>
          <p:cNvSpPr/>
          <p:nvPr/>
        </p:nvSpPr>
        <p:spPr>
          <a:xfrm>
            <a:off x="7620885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5E94A2F5-2793-E16F-26F2-58AAB470AE7B}"/>
              </a:ext>
            </a:extLst>
          </p:cNvPr>
          <p:cNvSpPr/>
          <p:nvPr/>
        </p:nvSpPr>
        <p:spPr>
          <a:xfrm>
            <a:off x="7620885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5A205FB9-C2AC-0FA9-A12E-99D0E94D43CB}"/>
              </a:ext>
            </a:extLst>
          </p:cNvPr>
          <p:cNvSpPr/>
          <p:nvPr/>
        </p:nvSpPr>
        <p:spPr>
          <a:xfrm>
            <a:off x="7620885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туристического потока,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кадров на предприятия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туристической привлекательности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района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3B98B1CF-4517-BBF5-E0FD-1FF08E092530}"/>
              </a:ext>
            </a:extLst>
          </p:cNvPr>
          <p:cNvSpPr/>
          <p:nvPr/>
        </p:nvSpPr>
        <p:spPr>
          <a:xfrm>
            <a:off x="7620885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логистических путей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рынков сбыта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инвестиционной привлекательности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0B159CCD-8DCC-35D9-D343-F8D7980C00D8}"/>
              </a:ext>
            </a:extLst>
          </p:cNvPr>
          <p:cNvSpPr/>
          <p:nvPr/>
        </p:nvSpPr>
        <p:spPr>
          <a:xfrm>
            <a:off x="621447" y="330815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ОБРАБАТЫВАЮЩЕЕ 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r>
              <a:rPr lang="ru-RU" sz="700" b="1" noProof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8EA64575-B412-1ABF-E226-D9E08A3F70D2}"/>
              </a:ext>
            </a:extLst>
          </p:cNvPr>
          <p:cNvSpPr/>
          <p:nvPr/>
        </p:nvSpPr>
        <p:spPr>
          <a:xfrm>
            <a:off x="621447" y="435190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ДЕЯТЕЛЬНОСТЬ АДМИНИСТРАТИВНАЯ</a:t>
            </a: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СОПУСТВУЮЩИЕ ДОПОЛНИТЕЛЬНЫЕ УСЛУГИ</a:t>
            </a: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туризм</a:t>
            </a:r>
            <a:endParaRPr kumimoji="0" lang="x-none" sz="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21FF861E-9E86-E5A4-972D-4CB1732EF982}"/>
              </a:ext>
            </a:extLst>
          </p:cNvPr>
          <p:cNvSpPr/>
          <p:nvPr/>
        </p:nvSpPr>
        <p:spPr>
          <a:xfrm>
            <a:off x="621447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ТРАНСПОРТРОВКА                     И ХРАНЕНИЯ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Рисунок 59" descr="Мишень со сплошной заливкой">
            <a:extLst>
              <a:ext uri="{FF2B5EF4-FFF2-40B4-BE49-F238E27FC236}">
                <a16:creationId xmlns:a16="http://schemas.microsoft.com/office/drawing/2014/main" xmlns="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2549826"/>
            <a:ext cx="360000" cy="360000"/>
          </a:xfrm>
          <a:prstGeom prst="rect">
            <a:avLst/>
          </a:prstGeom>
        </p:spPr>
      </p:pic>
      <p:pic>
        <p:nvPicPr>
          <p:cNvPr id="62" name="Рисунок 61" descr="Мишень со сплошной заливкой">
            <a:extLst>
              <a:ext uri="{FF2B5EF4-FFF2-40B4-BE49-F238E27FC236}">
                <a16:creationId xmlns:a16="http://schemas.microsoft.com/office/drawing/2014/main" xmlns="" id="{00CC93DE-FC64-D56E-17C6-6E314509E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3593582"/>
            <a:ext cx="360000" cy="360000"/>
          </a:xfrm>
          <a:prstGeom prst="rect">
            <a:avLst/>
          </a:prstGeom>
        </p:spPr>
      </p:pic>
      <p:pic>
        <p:nvPicPr>
          <p:cNvPr id="65" name="Рисунок 64" descr="Щит со сплошной заливкой">
            <a:extLst>
              <a:ext uri="{FF2B5EF4-FFF2-40B4-BE49-F238E27FC236}">
                <a16:creationId xmlns:a16="http://schemas.microsoft.com/office/drawing/2014/main" xmlns="" id="{E8A80F92-20F9-65E4-220C-991DF547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70" y="4639906"/>
            <a:ext cx="360000" cy="360000"/>
          </a:xfrm>
          <a:prstGeom prst="rect">
            <a:avLst/>
          </a:prstGeom>
        </p:spPr>
      </p:pic>
      <p:pic>
        <p:nvPicPr>
          <p:cNvPr id="67" name="Рисунок 66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B0CC6219-D947-1401-0A40-495B03354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BDE69E-A303-DD58-85DA-DBCA1EA2B97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 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641231"/>
              </p:ext>
            </p:extLst>
          </p:nvPr>
        </p:nvGraphicFramePr>
        <p:xfrm>
          <a:off x="627015" y="1376761"/>
          <a:ext cx="9136390" cy="4850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981325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128983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КФХ 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Чепкасов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А.П.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вложения в технику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128983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Тосток-Агро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сельхозтехники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128983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Агро-Термит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сельхозтехники</a:t>
                      </a:r>
                      <a:endParaRPr lang="x-none" sz="900" b="0" i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Бумага со сплошной заливкой">
            <a:extLst>
              <a:ext uri="{FF2B5EF4-FFF2-40B4-BE49-F238E27FC236}">
                <a16:creationId xmlns:a16="http://schemas.microsoft.com/office/drawing/2014/main" xmlns="" id="{5ED32E53-7029-18FD-10BF-3F5392B8E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3270" y="2508321"/>
            <a:ext cx="360000" cy="360000"/>
          </a:xfrm>
          <a:prstGeom prst="rect">
            <a:avLst/>
          </a:prstGeom>
        </p:spPr>
      </p:pic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xmlns="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44562" y="3827920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СОЛТОНСКОГО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xmlns="" id="{468E90E6-BD38-5DFE-4C51-279574746E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1979" y="509701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46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621668" y="4941668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         ресурсных мощностях, транспортной и инженерной инфраструктуре можно                          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сайте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https://soltonskij-r22.gosweb.gosuslugi.ru/deyatelnost/napravleniya-deyatelnosti/investoram/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EE9BF0B-A955-72BD-BF57-41E9CFEF29D7}"/>
              </a:ext>
            </a:extLst>
          </p:cNvPr>
          <p:cNvSpPr/>
          <p:nvPr/>
        </p:nvSpPr>
        <p:spPr>
          <a:xfrm>
            <a:off x="621668" y="5676970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районе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                              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сайте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https://soltonskij-r22.gosweb.gosuslugi.ru/deyatelnost/napravleniya-deyatelnosti/zemelnye-otnosheniya/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имущество/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7" name="Рисунок 176" descr="Протекающий кран со сплошной заливкой">
            <a:extLst>
              <a:ext uri="{FF2B5EF4-FFF2-40B4-BE49-F238E27FC236}">
                <a16:creationId xmlns:a16="http://schemas.microsoft.com/office/drawing/2014/main" xmlns="" id="{CA8B5039-688D-6BC4-F5B2-17D48DBC2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3824239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045169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xmlns="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ED5127D8-F80B-2E74-96D7-6C60603119FC}"/>
              </a:ext>
            </a:extLst>
          </p:cNvPr>
          <p:cNvSpPr/>
          <p:nvPr/>
        </p:nvSpPr>
        <p:spPr>
          <a:xfrm>
            <a:off x="621668" y="2760771"/>
            <a:ext cx="5050516" cy="2075596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622937" y="3002834"/>
            <a:ext cx="50492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821550" y="2052325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3270704" y="1600649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48F919B7-90B8-C9E2-4B26-E6EE9FAC0F10}"/>
              </a:ext>
            </a:extLst>
          </p:cNvPr>
          <p:cNvSpPr txBox="1"/>
          <p:nvPr/>
        </p:nvSpPr>
        <p:spPr>
          <a:xfrm>
            <a:off x="1168749" y="3827655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41,29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(м3)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90DEA080-6B2C-362A-231A-C9436F916D74}"/>
              </a:ext>
            </a:extLst>
          </p:cNvPr>
          <p:cNvSpPr txBox="1"/>
          <p:nvPr/>
        </p:nvSpPr>
        <p:spPr>
          <a:xfrm>
            <a:off x="1164855" y="4323130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51,10 руб.</a:t>
            </a:r>
          </a:p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газоснабжение (кг)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561826" y="3833193"/>
            <a:ext cx="19222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3,98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(кВт ч.)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3557931" y="4328668"/>
            <a:ext cx="19736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2837,46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(за  ед. энергии)</a:t>
            </a: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53270" y="5079738"/>
            <a:ext cx="360000" cy="360000"/>
          </a:xfrm>
          <a:prstGeom prst="rect">
            <a:avLst/>
          </a:prstGeom>
        </p:spPr>
      </p:pic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xmlns="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53270" y="5811969"/>
            <a:ext cx="360000" cy="360000"/>
          </a:xfrm>
          <a:prstGeom prst="rect">
            <a:avLst/>
          </a:prstGeom>
        </p:spPr>
      </p:pic>
      <p:pic>
        <p:nvPicPr>
          <p:cNvPr id="173" name="Рисунок 172" descr="Электрическая опора со сплошной заливкой">
            <a:extLst>
              <a:ext uri="{FF2B5EF4-FFF2-40B4-BE49-F238E27FC236}">
                <a16:creationId xmlns:a16="http://schemas.microsoft.com/office/drawing/2014/main" xmlns="" id="{FEA428CD-D6DA-61F4-7EBB-968108BFDB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38496" y="3824239"/>
            <a:ext cx="360000" cy="360000"/>
          </a:xfrm>
          <a:prstGeom prst="rect">
            <a:avLst/>
          </a:prstGeom>
        </p:spPr>
      </p:pic>
      <p:pic>
        <p:nvPicPr>
          <p:cNvPr id="179" name="Рисунок 178" descr="Пожарный гидрант со сплошной заливкой">
            <a:extLst>
              <a:ext uri="{FF2B5EF4-FFF2-40B4-BE49-F238E27FC236}">
                <a16:creationId xmlns:a16="http://schemas.microsoft.com/office/drawing/2014/main" xmlns="" id="{26CFD593-1555-3116-29C0-D51F46C0647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3270" y="4322442"/>
            <a:ext cx="360000" cy="360000"/>
          </a:xfrm>
          <a:prstGeom prst="rect">
            <a:avLst/>
          </a:prstGeom>
        </p:spPr>
      </p:pic>
      <p:pic>
        <p:nvPicPr>
          <p:cNvPr id="185" name="Рисунок 184" descr="Термометр со сплошной заливкой">
            <a:extLst>
              <a:ext uri="{FF2B5EF4-FFF2-40B4-BE49-F238E27FC236}">
                <a16:creationId xmlns:a16="http://schemas.microsoft.com/office/drawing/2014/main" xmlns="" id="{21BB5F51-A94F-2FA1-7F61-917E20038F7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136172" y="4324726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20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                              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инвесторов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проведения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аукционной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xmlns="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:a16="http://schemas.microsoft.com/office/drawing/2014/main" xmlns="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xmlns="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xmlns="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xmlns="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xmlns="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:a16="http://schemas.microsoft.com/office/drawing/2014/main" xmlns="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xmlns="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xmlns="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xmlns="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xmlns="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xmlns="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xmlns="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AEF396-DD2A-3281-FF81-E66ADD15AAE8}"/>
              </a:ext>
            </a:extLst>
          </p:cNvPr>
          <p:cNvSpPr txBox="1"/>
          <p:nvPr/>
        </p:nvSpPr>
        <p:spPr>
          <a:xfrm>
            <a:off x="631781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СОЛТОНСКОГО 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20803" y="4124444"/>
            <a:ext cx="365554" cy="365554"/>
          </a:xfrm>
          <a:prstGeom prst="rect">
            <a:avLst/>
          </a:prstGeom>
        </p:spPr>
      </p:pic>
      <p:pic>
        <p:nvPicPr>
          <p:cNvPr id="63" name="Рисунок 6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12094" y="5300101"/>
            <a:ext cx="365554" cy="3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0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959288B3-6129-0F6E-2F82-BEEB0DD1000F}"/>
              </a:ext>
            </a:extLst>
          </p:cNvPr>
          <p:cNvSpPr/>
          <p:nvPr/>
        </p:nvSpPr>
        <p:spPr>
          <a:xfrm>
            <a:off x="62701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536BD308-6967-8AF5-7432-C3280FD3FCAB}"/>
              </a:ext>
            </a:extLst>
          </p:cNvPr>
          <p:cNvSpPr/>
          <p:nvPr/>
        </p:nvSpPr>
        <p:spPr>
          <a:xfrm>
            <a:off x="74550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74865467-DC3F-30ED-A2E2-AE772E0BB58C}"/>
              </a:ext>
            </a:extLst>
          </p:cNvPr>
          <p:cNvSpPr/>
          <p:nvPr/>
        </p:nvSpPr>
        <p:spPr>
          <a:xfrm>
            <a:off x="2485202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6035FA24-3445-92D9-8779-8906CA8356A4}"/>
              </a:ext>
            </a:extLst>
          </p:cNvPr>
          <p:cNvSpPr/>
          <p:nvPr/>
        </p:nvSpPr>
        <p:spPr>
          <a:xfrm>
            <a:off x="4343390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A930814C-6C32-C14B-E8DE-92769C490880}"/>
              </a:ext>
            </a:extLst>
          </p:cNvPr>
          <p:cNvSpPr/>
          <p:nvPr/>
        </p:nvSpPr>
        <p:spPr>
          <a:xfrm>
            <a:off x="6201578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805976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C0CC6E-70E5-5156-8AC0-98DA024669CB}"/>
              </a:ext>
            </a:extLst>
          </p:cNvPr>
          <p:cNvSpPr txBox="1"/>
          <p:nvPr/>
        </p:nvSpPr>
        <p:spPr>
          <a:xfrm>
            <a:off x="745509" y="2209962"/>
            <a:ext cx="145691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МОЙ БИЗНЕС </a:t>
            </a:r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3DA13379-7070-0B20-1B13-073470D0CFB7}"/>
              </a:ext>
            </a:extLst>
          </p:cNvPr>
          <p:cNvSpPr/>
          <p:nvPr/>
        </p:nvSpPr>
        <p:spPr>
          <a:xfrm>
            <a:off x="1053107" y="2818126"/>
            <a:ext cx="9602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мойбизнес.рф/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FDD239D5-900C-057A-54CE-1A882E44D0FF}"/>
              </a:ext>
            </a:extLst>
          </p:cNvPr>
          <p:cNvSpPr/>
          <p:nvPr/>
        </p:nvSpPr>
        <p:spPr>
          <a:xfrm>
            <a:off x="2603696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33857DB-2DA8-E6E3-4AD9-3428BA1DD7BC}"/>
              </a:ext>
            </a:extLst>
          </p:cNvPr>
          <p:cNvSpPr txBox="1"/>
          <p:nvPr/>
        </p:nvSpPr>
        <p:spPr>
          <a:xfrm>
            <a:off x="2603697" y="2209962"/>
            <a:ext cx="14569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АЛТАЙСКОГО КРАЯ ПО РАЗВИТИЮ ПРЕДПРИНИМАТЕЛЬСТВА И РЫНОЧНОЙ  ИНФРАСТРУКТУРЫ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FEB17594-FA55-5D4B-A29C-3B4D61CD6D8D}"/>
              </a:ext>
            </a:extLst>
          </p:cNvPr>
          <p:cNvSpPr/>
          <p:nvPr/>
        </p:nvSpPr>
        <p:spPr>
          <a:xfrm>
            <a:off x="2911295" y="2818126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altsmb.ru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56B14C1F-90BD-1C90-73F6-6C9F59151716}"/>
              </a:ext>
            </a:extLst>
          </p:cNvPr>
          <p:cNvSpPr/>
          <p:nvPr/>
        </p:nvSpPr>
        <p:spPr>
          <a:xfrm>
            <a:off x="443219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E951FBD-1E74-BE7C-D4A3-F35376CDAEF3}"/>
              </a:ext>
            </a:extLst>
          </p:cNvPr>
          <p:cNvSpPr txBox="1"/>
          <p:nvPr/>
        </p:nvSpPr>
        <p:spPr>
          <a:xfrm>
            <a:off x="4432191" y="2209962"/>
            <a:ext cx="14569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АЛТАЙСКИЙ ФОНД ФИНАНСИРОВАНИЯ ПРЕДПРИНИМАТЕЛЬСТВА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B81A249F-DCE3-08A0-4B87-C67630735136}"/>
              </a:ext>
            </a:extLst>
          </p:cNvPr>
          <p:cNvSpPr/>
          <p:nvPr/>
        </p:nvSpPr>
        <p:spPr>
          <a:xfrm>
            <a:off x="4739789" y="2818126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afmz.ru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39E1C2B-6618-B164-86D8-41D1A9B3E5DC}"/>
              </a:ext>
            </a:extLst>
          </p:cNvPr>
          <p:cNvSpPr/>
          <p:nvPr/>
        </p:nvSpPr>
        <p:spPr>
          <a:xfrm>
            <a:off x="632455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627D5FE-F318-9DC8-513C-A48C26710BE8}"/>
              </a:ext>
            </a:extLst>
          </p:cNvPr>
          <p:cNvSpPr txBox="1"/>
          <p:nvPr/>
        </p:nvSpPr>
        <p:spPr>
          <a:xfrm>
            <a:off x="6324559" y="2209961"/>
            <a:ext cx="8992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ПОРТАЛ АЛТАЙСКОГО КРАЯ 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3FEF74B3-ADEE-BCE6-D097-03A5BBB0295C}"/>
              </a:ext>
            </a:extLst>
          </p:cNvPr>
          <p:cNvSpPr/>
          <p:nvPr/>
        </p:nvSpPr>
        <p:spPr>
          <a:xfrm>
            <a:off x="6632157" y="2856292"/>
            <a:ext cx="990661" cy="20335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https://invest.alregn.ru/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93908C34-23FF-B6FD-A734-FA3A4DEFBF2C}"/>
              </a:ext>
            </a:extLst>
          </p:cNvPr>
          <p:cNvSpPr/>
          <p:nvPr/>
        </p:nvSpPr>
        <p:spPr>
          <a:xfrm>
            <a:off x="818350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BB85D94-72EE-69FE-106A-E428B04FDA7C}"/>
              </a:ext>
            </a:extLst>
          </p:cNvPr>
          <p:cNvSpPr txBox="1"/>
          <p:nvPr/>
        </p:nvSpPr>
        <p:spPr>
          <a:xfrm>
            <a:off x="8183501" y="2209962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«КАУ  «АЛТАЙСКИЙ ЦЕНТР ИНВЕСТИЦИЙ И РАЗВИТИЯ»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CCE1A1AC-DAEB-CCA8-8C14-0F60DB7AEE2B}"/>
              </a:ext>
            </a:extLst>
          </p:cNvPr>
          <p:cNvSpPr/>
          <p:nvPr/>
        </p:nvSpPr>
        <p:spPr>
          <a:xfrm>
            <a:off x="8491099" y="2818126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https://invest.alregn.ru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9FD35FDE-44D5-69AA-B56A-DAAC1C428CDD}"/>
              </a:ext>
            </a:extLst>
          </p:cNvPr>
          <p:cNvSpPr/>
          <p:nvPr/>
        </p:nvSpPr>
        <p:spPr>
          <a:xfrm>
            <a:off x="745508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xmlns="" id="{A889ECA0-D41C-F7E4-3A53-A7BAC8E9D284}"/>
              </a:ext>
            </a:extLst>
          </p:cNvPr>
          <p:cNvSpPr/>
          <p:nvPr/>
        </p:nvSpPr>
        <p:spPr>
          <a:xfrm>
            <a:off x="6324558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748" y="1614226"/>
            <a:ext cx="943068" cy="4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295" y="1493045"/>
            <a:ext cx="841719" cy="698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788" y="1435965"/>
            <a:ext cx="841719" cy="739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910" y="1419473"/>
            <a:ext cx="1254354" cy="7560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960" y="1438358"/>
            <a:ext cx="84132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50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237A7826-76C6-ACDC-108C-46817594633E}"/>
              </a:ext>
            </a:extLst>
          </p:cNvPr>
          <p:cNvSpPr/>
          <p:nvPr/>
        </p:nvSpPr>
        <p:spPr>
          <a:xfrm>
            <a:off x="627016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Алтайского края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xmlns="" id="{2BB5EBE9-65B5-B62A-9463-A385D023A95B}"/>
              </a:ext>
            </a:extLst>
          </p:cNvPr>
          <p:cNvSpPr/>
          <p:nvPr/>
        </p:nvSpPr>
        <p:spPr>
          <a:xfrm>
            <a:off x="627016" y="241703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Алтайский краевой лизинговый фонд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xmlns="" id="{364E6F95-0A19-B1FC-0BBB-262E96196828}"/>
              </a:ext>
            </a:extLst>
          </p:cNvPr>
          <p:cNvSpPr/>
          <p:nvPr/>
        </p:nvSpPr>
        <p:spPr>
          <a:xfrm>
            <a:off x="627016" y="444801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Алтайского края по развитию туризма и курортной деятельности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xmlns="" id="{D7D0A12C-4216-66F6-609A-1DF85D2F79D6}"/>
              </a:ext>
            </a:extLst>
          </p:cNvPr>
          <p:cNvSpPr/>
          <p:nvPr/>
        </p:nvSpPr>
        <p:spPr>
          <a:xfrm>
            <a:off x="5289754" y="4448009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Алтайского края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:a16="http://schemas.microsoft.com/office/drawing/2014/main" xmlns="" id="{C710E187-EF2B-9551-02E2-2EE963AA66F3}"/>
              </a:ext>
            </a:extLst>
          </p:cNvPr>
          <p:cNvSpPr/>
          <p:nvPr/>
        </p:nvSpPr>
        <p:spPr>
          <a:xfrm>
            <a:off x="627016" y="3368385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Алтайского края по развитию предпринимательства и рыночной инфраструктуры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:a16="http://schemas.microsoft.com/office/drawing/2014/main" xmlns="" id="{131C888D-6A77-FA57-7287-59E57BB12423}"/>
              </a:ext>
            </a:extLst>
          </p:cNvPr>
          <p:cNvSpPr/>
          <p:nvPr/>
        </p:nvSpPr>
        <p:spPr>
          <a:xfrm>
            <a:off x="5271922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Алтайский фонд финансирования предпринимательства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E72EEE87-401A-6915-9E04-97934AFA7EA6}"/>
              </a:ext>
            </a:extLst>
          </p:cNvPr>
          <p:cNvSpPr/>
          <p:nvPr/>
        </p:nvSpPr>
        <p:spPr>
          <a:xfrm>
            <a:off x="5271922" y="2448509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Фонд развития Алтайского края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:a16="http://schemas.microsoft.com/office/drawing/2014/main" xmlns="" id="{968A1C6F-EB64-8A6B-457E-1E5BFBB7DFDB}"/>
              </a:ext>
            </a:extLst>
          </p:cNvPr>
          <p:cNvSpPr/>
          <p:nvPr/>
        </p:nvSpPr>
        <p:spPr>
          <a:xfrm>
            <a:off x="5271922" y="3432522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промышленности и энергетики Алтайского края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02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 РАЙОНА 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1045" y="2263735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xmlns="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11045" y="2548327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B320D37-28CA-43E4-D047-5092F341CFB8}"/>
              </a:ext>
            </a:extLst>
          </p:cNvPr>
          <p:cNvSpPr txBox="1"/>
          <p:nvPr/>
        </p:nvSpPr>
        <p:spPr>
          <a:xfrm>
            <a:off x="5534655" y="2284485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Харламова Лариса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5FA2E06-ACD5-D4CA-CA5A-18E45EE13D6C}"/>
              </a:ext>
            </a:extLst>
          </p:cNvPr>
          <p:cNvSpPr txBox="1"/>
          <p:nvPr/>
        </p:nvSpPr>
        <p:spPr>
          <a:xfrm>
            <a:off x="8156506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+73853321371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348A606-ACF8-6089-0C2B-37D064DE94AB}"/>
              </a:ext>
            </a:extLst>
          </p:cNvPr>
          <p:cNvSpPr txBox="1"/>
          <p:nvPr/>
        </p:nvSpPr>
        <p:spPr>
          <a:xfrm>
            <a:off x="7991045" y="2575065"/>
            <a:ext cx="175083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adm_solton@bk.ru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43CFB82D-B6E0-4602-D294-1E834D997346}"/>
              </a:ext>
            </a:extLst>
          </p:cNvPr>
          <p:cNvSpPr/>
          <p:nvPr/>
        </p:nvSpPr>
        <p:spPr>
          <a:xfrm>
            <a:off x="627016" y="1429319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экономике Администрации </a:t>
            </a:r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xmlns="" id="{D0472071-2FCF-B872-4012-3103771D702C}"/>
              </a:ext>
            </a:extLst>
          </p:cNvPr>
          <p:cNvSpPr/>
          <p:nvPr/>
        </p:nvSpPr>
        <p:spPr>
          <a:xfrm>
            <a:off x="627016" y="4777822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xmlns="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xmlns="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2263735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xmlns="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2548327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F2B9486-26DF-374A-FFFA-6392A5B5FAA8}"/>
              </a:ext>
            </a:extLst>
          </p:cNvPr>
          <p:cNvSpPr txBox="1"/>
          <p:nvPr/>
        </p:nvSpPr>
        <p:spPr>
          <a:xfrm>
            <a:off x="1156814" y="2284485"/>
            <a:ext cx="18108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9520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Алтайский край, </a:t>
            </a:r>
          </a:p>
          <a:p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Солтонский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</a:t>
            </a:r>
          </a:p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с.Солтон, ул.Ленина, 3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E102E39-639E-3C66-DA5E-C210980FCAF4}"/>
              </a:ext>
            </a:extLst>
          </p:cNvPr>
          <p:cNvSpPr txBox="1"/>
          <p:nvPr/>
        </p:nvSpPr>
        <p:spPr>
          <a:xfrm>
            <a:off x="3493768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73853321040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3C4A894-8B64-3AFF-9699-BF3CB1DC5528}"/>
              </a:ext>
            </a:extLst>
          </p:cNvPr>
          <p:cNvSpPr txBox="1"/>
          <p:nvPr/>
        </p:nvSpPr>
        <p:spPr>
          <a:xfrm>
            <a:off x="3328307" y="2575065"/>
            <a:ext cx="16246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ikc_solton@mail.ru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89754" y="3103571"/>
            <a:ext cx="4497842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D6D9819-4A1F-9F5A-6D0B-B65AE8044B91}"/>
              </a:ext>
            </a:extLst>
          </p:cNvPr>
          <p:cNvSpPr txBox="1"/>
          <p:nvPr/>
        </p:nvSpPr>
        <p:spPr>
          <a:xfrm>
            <a:off x="5535562" y="3342827"/>
            <a:ext cx="33679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УПРАВЛЯЮЩИЙ ИНВЕСТИЦИОННЫХ ПРОЕКТОВ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1045" y="3937987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156506" y="3958737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385220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661</a:t>
            </a:r>
            <a:r>
              <a:rPr lang="en-US" sz="900" b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СОЛТОНСКОГО РАЙОНА АЛТАЙСКОГО КРАЯ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43322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ИКЦ поддержки предпринимательства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43498F8-1200-3A46-00DC-87A80C8555DD}"/>
              </a:ext>
            </a:extLst>
          </p:cNvPr>
          <p:cNvSpPr txBox="1"/>
          <p:nvPr/>
        </p:nvSpPr>
        <p:spPr>
          <a:xfrm>
            <a:off x="5534654" y="2580847"/>
            <a:ext cx="20957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Глава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endParaRPr lang="en-US" sz="90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Алтайского края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534655" y="3958737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КАУ «Алтайский центр инвестиций и развития»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xmlns="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506FE83-E43F-D5FE-C569-AAFD741095BB}"/>
              </a:ext>
            </a:extLst>
          </p:cNvPr>
          <p:cNvSpPr txBox="1"/>
          <p:nvPr/>
        </p:nvSpPr>
        <p:spPr>
          <a:xfrm>
            <a:off x="1156814" y="3953269"/>
            <a:ext cx="181083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659520, Алтайский край, </a:t>
            </a:r>
          </a:p>
          <a:p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Солтонский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</a:t>
            </a:r>
          </a:p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с.Солтон, ул.Ленина, 3</a:t>
            </a:r>
            <a:endParaRPr lang="x-none" sz="9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+ 73853321040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279D6FDC-FDEE-BD4F-4A25-B7646B86629F}"/>
              </a:ext>
            </a:extLst>
          </p:cNvPr>
          <p:cNvSpPr txBox="1"/>
          <p:nvPr/>
        </p:nvSpPr>
        <p:spPr>
          <a:xfrm>
            <a:off x="3328307" y="4243849"/>
            <a:ext cx="16962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adm_solton@bk.ru</a:t>
            </a:r>
            <a:endParaRPr lang="x-none" sz="9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xmlns="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xmlns="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D1CF503-7447-E298-2516-E4BD72457399}"/>
              </a:ext>
            </a:extLst>
          </p:cNvPr>
          <p:cNvSpPr txBox="1"/>
          <p:nvPr/>
        </p:nvSpPr>
        <p:spPr>
          <a:xfrm>
            <a:off x="1156814" y="5632988"/>
            <a:ext cx="181083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659520, Алтайский край, </a:t>
            </a:r>
          </a:p>
          <a:p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Солтонский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</a:t>
            </a:r>
          </a:p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с.Солтон, ул.Ленина, 3</a:t>
            </a:r>
            <a:endParaRPr lang="x-none" sz="9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+ 73853321040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5340265-A72B-D72A-4088-C5E5C7971A51}"/>
              </a:ext>
            </a:extLst>
          </p:cNvPr>
          <p:cNvSpPr txBox="1"/>
          <p:nvPr/>
        </p:nvSpPr>
        <p:spPr>
          <a:xfrm>
            <a:off x="3328307" y="5923568"/>
            <a:ext cx="16962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ikc_solton@mail.ru</a:t>
            </a:r>
            <a:endParaRPr lang="x-none" sz="9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11045" y="4228361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156506" y="4255099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kau_invest@mail.ru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40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4" name="Скругленный прямоугольник 13">
            <a:hlinkClick r:id="rId9" action="ppaction://hlinksldjump"/>
            <a:extLst>
              <a:ext uri="{FF2B5EF4-FFF2-40B4-BE49-F238E27FC236}">
                <a16:creationId xmlns:a16="http://schemas.microsoft.com/office/drawing/2014/main" xmlns="" id="{D4234885-2CC9-FBA4-82F4-03F3F6FAF1A2}"/>
              </a:ext>
            </a:extLst>
          </p:cNvPr>
          <p:cNvSpPr/>
          <p:nvPr/>
        </p:nvSpPr>
        <p:spPr>
          <a:xfrm>
            <a:off x="2783955" y="1623321"/>
            <a:ext cx="1098108" cy="255556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48F2C18-BA61-DB3F-DB4D-1EA65A153B41}"/>
              </a:ext>
            </a:extLst>
          </p:cNvPr>
          <p:cNvSpPr/>
          <p:nvPr/>
        </p:nvSpPr>
        <p:spPr>
          <a:xfrm>
            <a:off x="4118431" y="1618647"/>
            <a:ext cx="137098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МО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C122DA99-B345-D5C4-6A61-4F561B654E46}"/>
              </a:ext>
            </a:extLst>
          </p:cNvPr>
          <p:cNvSpPr/>
          <p:nvPr/>
        </p:nvSpPr>
        <p:spPr>
          <a:xfrm>
            <a:off x="5698797" y="1638354"/>
            <a:ext cx="3289004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9CB1A23-A8E5-A885-CE49-DE27A6210219}"/>
              </a:ext>
            </a:extLst>
          </p:cNvPr>
          <p:cNvSpPr/>
          <p:nvPr/>
        </p:nvSpPr>
        <p:spPr>
          <a:xfrm>
            <a:off x="668546" y="2001924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9E42F679-B67E-2B36-9053-A009E24085BE}"/>
              </a:ext>
            </a:extLst>
          </p:cNvPr>
          <p:cNvSpPr/>
          <p:nvPr/>
        </p:nvSpPr>
        <p:spPr>
          <a:xfrm>
            <a:off x="4893177" y="2022296"/>
            <a:ext cx="27381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0167278-D764-DCFC-2F5E-16D4076AD1D6}"/>
              </a:ext>
            </a:extLst>
          </p:cNvPr>
          <p:cNvSpPr/>
          <p:nvPr/>
        </p:nvSpPr>
        <p:spPr>
          <a:xfrm>
            <a:off x="692042" y="2411735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C5F7063F-CAAD-7F9A-7DB5-AB1DA07FCC1E}"/>
              </a:ext>
            </a:extLst>
          </p:cNvPr>
          <p:cNvSpPr/>
          <p:nvPr/>
        </p:nvSpPr>
        <p:spPr>
          <a:xfrm>
            <a:off x="5789627" y="2420798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hlinkClick r:id="" action="ppaction://noaction"/>
            <a:extLst>
              <a:ext uri="{FF2B5EF4-FFF2-40B4-BE49-F238E27FC236}">
                <a16:creationId xmlns:a16="http://schemas.microsoft.com/office/drawing/2014/main" xmlns="" id="{9C10948B-9597-D731-360F-BF2BC1F5DD42}"/>
              </a:ext>
            </a:extLst>
          </p:cNvPr>
          <p:cNvSpPr/>
          <p:nvPr/>
        </p:nvSpPr>
        <p:spPr>
          <a:xfrm>
            <a:off x="706493" y="2926346"/>
            <a:ext cx="29856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18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47CB25E6-C738-DA08-23FB-0FEDD7D0C73A}"/>
              </a:ext>
            </a:extLst>
          </p:cNvPr>
          <p:cNvSpPr/>
          <p:nvPr/>
        </p:nvSpPr>
        <p:spPr>
          <a:xfrm>
            <a:off x="4092166" y="2940143"/>
            <a:ext cx="1012498" cy="21141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2029B849-BBFE-D583-1092-C2F3C544AF93}"/>
              </a:ext>
            </a:extLst>
          </p:cNvPr>
          <p:cNvSpPr/>
          <p:nvPr/>
        </p:nvSpPr>
        <p:spPr>
          <a:xfrm>
            <a:off x="3351450" y="2416161"/>
            <a:ext cx="190315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hlinkClick r:id="rId18" action="ppaction://hlinksldjump"/>
            <a:extLst>
              <a:ext uri="{FF2B5EF4-FFF2-40B4-BE49-F238E27FC236}">
                <a16:creationId xmlns:a16="http://schemas.microsoft.com/office/drawing/2014/main" xmlns="" id="{795F0490-A705-4B6C-7CFA-B866052CC901}"/>
              </a:ext>
            </a:extLst>
          </p:cNvPr>
          <p:cNvSpPr/>
          <p:nvPr/>
        </p:nvSpPr>
        <p:spPr>
          <a:xfrm>
            <a:off x="2626861" y="2019608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CED2FFE-BE20-C9FC-C4FE-C7A93E57A3E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(Администрация 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района Алтайского края)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82AD1CC4-F5F3-D50B-AD27-5325F86B9A2D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Алтайский край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7FD2F0FA-09C3-9ABB-A3C2-00048CBF7399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Рисунок 1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9C47C07-ACA0-6293-9163-EA2AD7F67E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FA224B-9BC2-5081-3E3B-A8535B72A299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39194" y="127486"/>
            <a:ext cx="72548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00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7AF33646-60BD-565C-82E8-1721DFF34B21}"/>
              </a:ext>
            </a:extLst>
          </p:cNvPr>
          <p:cNvSpPr/>
          <p:nvPr/>
        </p:nvSpPr>
        <p:spPr>
          <a:xfrm>
            <a:off x="627016" y="3541702"/>
            <a:ext cx="2225912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A7518F92-BC1F-8F09-057D-3379ABC330B5}"/>
              </a:ext>
            </a:extLst>
          </p:cNvPr>
          <p:cNvSpPr/>
          <p:nvPr/>
        </p:nvSpPr>
        <p:spPr>
          <a:xfrm>
            <a:off x="3521963" y="3541701"/>
            <a:ext cx="2353355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Мунайский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угольный разрез</a:t>
            </a:r>
          </a:p>
          <a:p>
            <a:endParaRPr lang="ru-RU" dirty="0" smtClean="0"/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Единственное угледобывающее предприятие Алтайского края</a:t>
            </a:r>
            <a:endParaRPr lang="x-non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2F86149C-6AAD-8DFE-9767-9DE085BAF799}"/>
              </a:ext>
            </a:extLst>
          </p:cNvPr>
          <p:cNvSpPr/>
          <p:nvPr/>
        </p:nvSpPr>
        <p:spPr>
          <a:xfrm>
            <a:off x="6144768" y="3541701"/>
            <a:ext cx="3495952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164723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АГРОПРОМЫШЛЕННЫЙ СЕКТОР 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69586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BE19CD4-5254-3EFD-22F9-39923BAB964A}"/>
              </a:ext>
            </a:extLst>
          </p:cNvPr>
          <p:cNvSpPr txBox="1"/>
          <p:nvPr/>
        </p:nvSpPr>
        <p:spPr>
          <a:xfrm>
            <a:off x="853312" y="4123977"/>
            <a:ext cx="9785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970BDB9-6572-B7E0-9276-A5A584F6DB98}"/>
              </a:ext>
            </a:extLst>
          </p:cNvPr>
          <p:cNvSpPr txBox="1"/>
          <p:nvPr/>
        </p:nvSpPr>
        <p:spPr>
          <a:xfrm>
            <a:off x="6027053" y="1966987"/>
            <a:ext cx="207407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РЕСПУБЛИКЕ АЛТАЙ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85F3027-8E92-FCDF-0FB4-B90608BF66B3}"/>
              </a:ext>
            </a:extLst>
          </p:cNvPr>
          <p:cNvSpPr txBox="1"/>
          <p:nvPr/>
        </p:nvSpPr>
        <p:spPr>
          <a:xfrm>
            <a:off x="6881575" y="4131374"/>
            <a:ext cx="148898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xmlns="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9" name="Рисунок 8" descr="Ракета со сплошной заливкой">
            <a:extLst>
              <a:ext uri="{FF2B5EF4-FFF2-40B4-BE49-F238E27FC236}">
                <a16:creationId xmlns:a16="http://schemas.microsoft.com/office/drawing/2014/main" xmlns="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22194" y="3708143"/>
            <a:ext cx="342359" cy="342359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xmlns="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92647" y="3676828"/>
            <a:ext cx="339434" cy="339434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:a16="http://schemas.microsoft.com/office/drawing/2014/main" xmlns="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612414" y="3651972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xmlns="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xmlns="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</a:p>
          <a:p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85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xmlns="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509143" y="1421805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FE3C0CF-5D95-1AEE-3887-AD805852FE1B}"/>
              </a:ext>
            </a:extLst>
          </p:cNvPr>
          <p:cNvSpPr/>
          <p:nvPr/>
        </p:nvSpPr>
        <p:spPr>
          <a:xfrm>
            <a:off x="522669" y="2468855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3E0C760-153D-86CB-4F6E-EB7A99B9E374}"/>
              </a:ext>
            </a:extLst>
          </p:cNvPr>
          <p:cNvSpPr/>
          <p:nvPr/>
        </p:nvSpPr>
        <p:spPr>
          <a:xfrm>
            <a:off x="731520" y="3920208"/>
            <a:ext cx="1741976" cy="1046752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6998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6045</a:t>
            </a:r>
          </a:p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C1A494-C31C-4490-24D4-612143D1D8DD}"/>
              </a:ext>
            </a:extLst>
          </p:cNvPr>
          <p:cNvSpPr txBox="1"/>
          <p:nvPr/>
        </p:nvSpPr>
        <p:spPr>
          <a:xfrm>
            <a:off x="1481339" y="1600180"/>
            <a:ext cx="7646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01.01.2024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xmlns="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8AE7E09C-A74B-B0E9-CF94-B37DDF9C5558}"/>
              </a:ext>
            </a:extLst>
          </p:cNvPr>
          <p:cNvSpPr/>
          <p:nvPr/>
        </p:nvSpPr>
        <p:spPr>
          <a:xfrm>
            <a:off x="3059493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56997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2575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56ADA9-D124-7FB2-5ADB-A4BD1C324852}"/>
              </a:ext>
            </a:extLst>
          </p:cNvPr>
          <p:cNvSpPr txBox="1"/>
          <p:nvPr/>
        </p:nvSpPr>
        <p:spPr>
          <a:xfrm>
            <a:off x="3969009" y="1610402"/>
            <a:ext cx="8645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46599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1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сельсовета</a:t>
            </a:r>
          </a:p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xmlns="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34635477-1B2D-01F3-8FB7-2516AED14752}"/>
              </a:ext>
            </a:extLst>
          </p:cNvPr>
          <p:cNvSpPr/>
          <p:nvPr/>
        </p:nvSpPr>
        <p:spPr>
          <a:xfrm>
            <a:off x="3050351" y="2456495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A5A4D3C-E096-2C1F-BAEE-7A9DAFDEF1AE}"/>
              </a:ext>
            </a:extLst>
          </p:cNvPr>
          <p:cNvSpPr txBox="1"/>
          <p:nvPr/>
        </p:nvSpPr>
        <p:spPr>
          <a:xfrm>
            <a:off x="921992" y="2657158"/>
            <a:ext cx="15483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3012,08 кв.км.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94615B-DCE9-714A-3CA3-7B2922C855BA}"/>
              </a:ext>
            </a:extLst>
          </p:cNvPr>
          <p:cNvSpPr txBox="1"/>
          <p:nvPr/>
        </p:nvSpPr>
        <p:spPr>
          <a:xfrm>
            <a:off x="701714" y="2909807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5C67D58-65B0-BABF-EC03-A08117CDCF5F}"/>
              </a:ext>
            </a:extLst>
          </p:cNvPr>
          <p:cNvSpPr txBox="1"/>
          <p:nvPr/>
        </p:nvSpPr>
        <p:spPr>
          <a:xfrm>
            <a:off x="3686292" y="2656535"/>
            <a:ext cx="1057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поселений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населённых пункта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3FF8003-D57A-118B-7A0A-2E0A239A7E90}"/>
              </a:ext>
            </a:extLst>
          </p:cNvPr>
          <p:cNvSpPr txBox="1"/>
          <p:nvPr/>
        </p:nvSpPr>
        <p:spPr>
          <a:xfrm>
            <a:off x="3363107" y="548844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xmlns="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DB2A8B5-932C-6F5C-9F50-499F12240835}"/>
              </a:ext>
            </a:extLst>
          </p:cNvPr>
          <p:cNvSpPr txBox="1"/>
          <p:nvPr/>
        </p:nvSpPr>
        <p:spPr>
          <a:xfrm>
            <a:off x="826896" y="4386079"/>
            <a:ext cx="141911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Бийск-Турочак-Артыбаш</a:t>
            </a:r>
          </a:p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(Республика Алтай)</a:t>
            </a:r>
          </a:p>
          <a:p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B9B726-9134-850B-9454-6CCB6865E8C2}"/>
              </a:ext>
            </a:extLst>
          </p:cNvPr>
          <p:cNvSpPr txBox="1"/>
          <p:nvPr/>
        </p:nvSpPr>
        <p:spPr>
          <a:xfrm>
            <a:off x="2526090" y="4047525"/>
            <a:ext cx="8574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транспорт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3014AC-346D-5F34-3694-105F0C9F5360}"/>
              </a:ext>
            </a:extLst>
          </p:cNvPr>
          <p:cNvSpPr txBox="1"/>
          <p:nvPr/>
        </p:nvSpPr>
        <p:spPr>
          <a:xfrm>
            <a:off x="2526089" y="4555355"/>
            <a:ext cx="1091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Нижний Новгород ➝ Балахна ➝ Городец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BAD4BC-722C-8F18-6F6A-EE9A29BE3239}"/>
              </a:ext>
            </a:extLst>
          </p:cNvPr>
          <p:cNvSpPr txBox="1"/>
          <p:nvPr/>
        </p:nvSpPr>
        <p:spPr>
          <a:xfrm>
            <a:off x="4219730" y="4285193"/>
            <a:ext cx="13495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5C045F1-823A-E5D2-0392-6405058985B4}"/>
              </a:ext>
            </a:extLst>
          </p:cNvPr>
          <p:cNvSpPr txBox="1"/>
          <p:nvPr/>
        </p:nvSpPr>
        <p:spPr>
          <a:xfrm>
            <a:off x="9283901" y="1914873"/>
            <a:ext cx="205840" cy="107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25FB195-8272-DC35-2D11-9B91370583E7}"/>
              </a:ext>
            </a:extLst>
          </p:cNvPr>
          <p:cNvSpPr txBox="1"/>
          <p:nvPr/>
        </p:nvSpPr>
        <p:spPr>
          <a:xfrm>
            <a:off x="9283901" y="2072155"/>
            <a:ext cx="20584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 РАЙОНА АЛТАЙСКОГО КРАЯ	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User\Desktop\soltonskiy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73487" y="1323703"/>
            <a:ext cx="4332514" cy="4502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28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A681B2E-CC94-3AAF-E060-F2F2C175E23F}"/>
              </a:ext>
            </a:extLst>
          </p:cNvPr>
          <p:cNvSpPr/>
          <p:nvPr/>
        </p:nvSpPr>
        <p:spPr>
          <a:xfrm>
            <a:off x="627015" y="1349973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xmlns="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07376172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xmlns="" id="{859BFF25-7647-679E-CF0A-EDBC0E40A471}"/>
              </a:ext>
            </a:extLst>
          </p:cNvPr>
          <p:cNvGrpSpPr/>
          <p:nvPr/>
        </p:nvGrpSpPr>
        <p:grpSpPr>
          <a:xfrm>
            <a:off x="2312509" y="2352841"/>
            <a:ext cx="2740663" cy="2627573"/>
            <a:chOff x="2321217" y="2364453"/>
            <a:chExt cx="2740663" cy="2627573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xmlns="" id="{2E6B3244-8CEB-6239-7F38-F265B373BF99}"/>
                </a:ext>
              </a:extLst>
            </p:cNvPr>
            <p:cNvSpPr/>
            <p:nvPr/>
          </p:nvSpPr>
          <p:spPr>
            <a:xfrm>
              <a:off x="2321217" y="2364453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xmlns="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xmlns="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xmlns="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xmlns="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xmlns="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xmlns="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xmlns="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xmlns="" id="{7DACA747-66C6-0E65-B5FA-C504D9C6D2C4}"/>
              </a:ext>
            </a:extLst>
          </p:cNvPr>
          <p:cNvSpPr/>
          <p:nvPr/>
        </p:nvSpPr>
        <p:spPr>
          <a:xfrm>
            <a:off x="3193411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xmlns="" id="{0B4880A1-91DC-D0F0-A77C-E94DED46A2DE}"/>
              </a:ext>
            </a:extLst>
          </p:cNvPr>
          <p:cNvSpPr/>
          <p:nvPr/>
        </p:nvSpPr>
        <p:spPr>
          <a:xfrm>
            <a:off x="3590989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177,41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xmlns="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55,35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xmlns="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58,63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61,34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</a:t>
            </a:r>
            <a:r>
              <a:rPr lang="ru-RU" sz="8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крупным и средним </a:t>
            </a:r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80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xmlns="" id="{A3F711DB-496E-5AE9-8DA3-52FB6C8C4FC4}"/>
              </a:ext>
            </a:extLst>
          </p:cNvPr>
          <p:cNvSpPr/>
          <p:nvPr/>
        </p:nvSpPr>
        <p:spPr>
          <a:xfrm>
            <a:off x="4862489" y="5225144"/>
            <a:ext cx="327819" cy="16546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245,51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xmlns="" id="{8F9B137A-9F0C-3053-26F4-F1A1A4D82D6D}"/>
              </a:ext>
            </a:extLst>
          </p:cNvPr>
          <p:cNvSpPr/>
          <p:nvPr/>
        </p:nvSpPr>
        <p:spPr>
          <a:xfrm>
            <a:off x="5826035" y="5225143"/>
            <a:ext cx="365759" cy="16546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307,71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38DA25-0A83-5C61-BB97-CE89B7FE3C55}"/>
              </a:ext>
            </a:extLst>
          </p:cNvPr>
          <p:cNvSpPr/>
          <p:nvPr/>
        </p:nvSpPr>
        <p:spPr>
          <a:xfrm>
            <a:off x="5312318" y="5225143"/>
            <a:ext cx="383087" cy="165462"/>
          </a:xfrm>
          <a:prstGeom prst="roundRect">
            <a:avLst>
              <a:gd name="adj" fmla="val 39179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276,54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B8B9FEF-8A61-E7B5-E26D-6064E35C71F8}"/>
              </a:ext>
            </a:extLst>
          </p:cNvPr>
          <p:cNvSpPr txBox="1"/>
          <p:nvPr/>
        </p:nvSpPr>
        <p:spPr>
          <a:xfrm>
            <a:off x="1589193" y="4583313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товарооборота</a:t>
            </a: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5BF57916-37D0-2A89-BEDE-6529985937EC}"/>
              </a:ext>
            </a:extLst>
          </p:cNvPr>
          <p:cNvSpPr/>
          <p:nvPr/>
        </p:nvSpPr>
        <p:spPr>
          <a:xfrm>
            <a:off x="1589193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212.3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xmlns="" id="{804C102D-E058-03DA-846F-7B2632D8057C}"/>
              </a:ext>
            </a:extLst>
          </p:cNvPr>
          <p:cNvSpPr/>
          <p:nvPr/>
        </p:nvSpPr>
        <p:spPr>
          <a:xfrm>
            <a:off x="2387399" y="503277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259.1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xmlns="" id="{AF6DE8AE-5C46-A9ED-FE44-79540CCD291B}"/>
              </a:ext>
            </a:extLst>
          </p:cNvPr>
          <p:cNvSpPr/>
          <p:nvPr/>
        </p:nvSpPr>
        <p:spPr>
          <a:xfrm>
            <a:off x="1986771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</a:t>
            </a:r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xmlns="" id="{049D898B-5B50-DE58-0CB5-29E839E77CE1}"/>
              </a:ext>
            </a:extLst>
          </p:cNvPr>
          <p:cNvSpPr/>
          <p:nvPr/>
        </p:nvSpPr>
        <p:spPr>
          <a:xfrm>
            <a:off x="1085529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12148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xmlns="" id="{D8C75DED-E032-F06C-4A1B-C15F2E0A1892}"/>
              </a:ext>
            </a:extLst>
          </p:cNvPr>
          <p:cNvSpPr/>
          <p:nvPr/>
        </p:nvSpPr>
        <p:spPr>
          <a:xfrm>
            <a:off x="1883735" y="33367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17581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2947D3A7-F3F2-F042-E041-2359906A0400}"/>
              </a:ext>
            </a:extLst>
          </p:cNvPr>
          <p:cNvSpPr/>
          <p:nvPr/>
        </p:nvSpPr>
        <p:spPr>
          <a:xfrm>
            <a:off x="1483107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15659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xmlns="" id="{4676CABC-9A49-F2C2-A9BC-C53B134296DE}"/>
              </a:ext>
            </a:extLst>
          </p:cNvPr>
          <p:cNvSpPr/>
          <p:nvPr/>
        </p:nvSpPr>
        <p:spPr>
          <a:xfrm>
            <a:off x="3153560" y="5478353"/>
            <a:ext cx="416954" cy="20834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26494,9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xmlns="" id="{D3AFCDB7-7B2D-FB95-3CC4-26FA72959204}"/>
              </a:ext>
            </a:extLst>
          </p:cNvPr>
          <p:cNvSpPr/>
          <p:nvPr/>
        </p:nvSpPr>
        <p:spPr>
          <a:xfrm>
            <a:off x="4030143" y="5473282"/>
            <a:ext cx="376394" cy="22212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33493,5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xmlns="" id="{0DA18218-A189-5B34-A992-A1C2F6968601}"/>
              </a:ext>
            </a:extLst>
          </p:cNvPr>
          <p:cNvSpPr/>
          <p:nvPr/>
        </p:nvSpPr>
        <p:spPr>
          <a:xfrm>
            <a:off x="3605349" y="5468982"/>
            <a:ext cx="383177" cy="226423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29152,6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xmlns="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xmlns="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xmlns="" id="{3AA1733C-B95A-633A-E4C1-06FA94F51A7E}"/>
              </a:ext>
            </a:extLst>
          </p:cNvPr>
          <p:cNvSpPr/>
          <p:nvPr/>
        </p:nvSpPr>
        <p:spPr>
          <a:xfrm rot="1800000">
            <a:off x="2742976" y="2776378"/>
            <a:ext cx="1822652" cy="1642250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официально зарегистрированных безработных 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4C7367CC-2C8F-E4DC-E8B8-3D16B5436723}"/>
              </a:ext>
            </a:extLst>
          </p:cNvPr>
          <p:cNvSpPr/>
          <p:nvPr/>
        </p:nvSpPr>
        <p:spPr>
          <a:xfrm>
            <a:off x="5296223" y="1847741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CA13AC4-7435-DEEE-4605-E265104DD5A0}"/>
              </a:ext>
            </a:extLst>
          </p:cNvPr>
          <p:cNvSpPr/>
          <p:nvPr/>
        </p:nvSpPr>
        <p:spPr>
          <a:xfrm>
            <a:off x="5296225" y="14002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5117FCB-FB0D-ACDC-38CA-B0524F5A8C72}"/>
              </a:ext>
            </a:extLst>
          </p:cNvPr>
          <p:cNvSpPr/>
          <p:nvPr/>
        </p:nvSpPr>
        <p:spPr>
          <a:xfrm>
            <a:off x="627015" y="1400274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15838371"/>
              </p:ext>
            </p:extLst>
          </p:nvPr>
        </p:nvGraphicFramePr>
        <p:xfrm>
          <a:off x="836567" y="2059619"/>
          <a:ext cx="3306015" cy="169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ГОДУ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07849"/>
              </p:ext>
            </p:extLst>
          </p:nvPr>
        </p:nvGraphicFramePr>
        <p:xfrm>
          <a:off x="798990" y="4509859"/>
          <a:ext cx="3356331" cy="176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022CB5-E7E2-AA50-A10D-C4C65B8B942C}"/>
              </a:ext>
            </a:extLst>
          </p:cNvPr>
          <p:cNvSpPr txBox="1"/>
          <p:nvPr/>
        </p:nvSpPr>
        <p:spPr>
          <a:xfrm>
            <a:off x="4241277" y="2034900"/>
            <a:ext cx="7593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</a:t>
            </a:r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*%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F366D0DC-2F2F-1395-6E58-4CEE70D8CCE3}"/>
              </a:ext>
            </a:extLst>
          </p:cNvPr>
          <p:cNvSpPr/>
          <p:nvPr/>
        </p:nvSpPr>
        <p:spPr>
          <a:xfrm>
            <a:off x="4241277" y="3215293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xmlns="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185113"/>
              </p:ext>
            </p:extLst>
          </p:nvPr>
        </p:nvGraphicFramePr>
        <p:xfrm>
          <a:off x="5289759" y="1400273"/>
          <a:ext cx="4497840" cy="2295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33">
                  <a:extLst>
                    <a:ext uri="{9D8B030D-6E8A-4147-A177-3AD203B41FA5}">
                      <a16:colId xmlns:a16="http://schemas.microsoft.com/office/drawing/2014/main" xmlns="" val="3318199641"/>
                    </a:ext>
                  </a:extLst>
                </a:gridCol>
                <a:gridCol w="498487">
                  <a:extLst>
                    <a:ext uri="{9D8B030D-6E8A-4147-A177-3AD203B41FA5}">
                      <a16:colId xmlns:a16="http://schemas.microsoft.com/office/drawing/2014/main" xmlns="" val="1343176932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xmlns="" val="2111604541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xmlns="" val="2298273598"/>
                    </a:ext>
                  </a:extLst>
                </a:gridCol>
              </a:tblGrid>
              <a:tr h="293868"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x-none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x-none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8852991"/>
                  </a:ext>
                </a:extLst>
              </a:tr>
              <a:tr h="354467">
                <a:tc rowSpan="2"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одного работающего         </a:t>
                      </a:r>
                      <a:r>
                        <a:rPr lang="x-none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крупным</a:t>
                      </a:r>
                      <a:r>
                        <a:rPr lang="ru-RU" sz="7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средним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предприяти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29152,60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33493,50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506270"/>
                  </a:ext>
                </a:extLst>
              </a:tr>
              <a:tr h="58329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en-US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114,9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235586"/>
                  </a:ext>
                </a:extLst>
              </a:tr>
              <a:tr h="106340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</a:t>
                      </a:r>
                      <a:r>
                        <a:rPr lang="x-none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Алтайскому краю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39270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45420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79490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02ED880-7F9C-7522-6A34-8939D1C06451}"/>
              </a:ext>
            </a:extLst>
          </p:cNvPr>
          <p:cNvSpPr txBox="1"/>
          <p:nvPr/>
        </p:nvSpPr>
        <p:spPr>
          <a:xfrm>
            <a:off x="5316390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уровень официально зарегистрированной безработицы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xmlns="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</a:t>
            </a:r>
            <a:r>
              <a:rPr lang="ru-RU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01.01.2024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Солтонскому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району) 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01.01.2024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Солтонскому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району) 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01.01.2024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0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xmlns="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F7E90DD8-F625-774B-4916-57BEE3A50CB4}"/>
              </a:ext>
            </a:extLst>
          </p:cNvPr>
          <p:cNvSpPr/>
          <p:nvPr/>
        </p:nvSpPr>
        <p:spPr>
          <a:xfrm>
            <a:off x="521208" y="4824775"/>
            <a:ext cx="4603645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Зимой -17℃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летом + 18℃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Среднегодовое количество осадков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мм/год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xmlns="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xmlns="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30F9616-4CA9-8FB9-426A-440D5B09B098}"/>
              </a:ext>
            </a:extLst>
          </p:cNvPr>
          <p:cNvSpPr txBox="1"/>
          <p:nvPr/>
        </p:nvSpPr>
        <p:spPr>
          <a:xfrm>
            <a:off x="640991" y="4979979"/>
            <a:ext cx="440649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Растительность и животный мир</a:t>
            </a:r>
          </a:p>
          <a:p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Солтонский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 видами природных ресурсов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Рельеф – увалисто-холмистое плато 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Салаирского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кряжа. 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Значительная часть района покрыта лесами.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Животный мир представлен промысловыми видами: лось,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рысь,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медведь,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бобр,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волк, лисица,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косуля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301,208 тыс.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122,612 тыс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</a:t>
            </a: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CF61200C-1B4F-94A8-B2A9-63CB92B95149}"/>
              </a:ext>
            </a:extLst>
          </p:cNvPr>
          <p:cNvSpPr/>
          <p:nvPr/>
        </p:nvSpPr>
        <p:spPr>
          <a:xfrm>
            <a:off x="5209623" y="2198697"/>
            <a:ext cx="4588308" cy="1635873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9623" y="2413338"/>
            <a:ext cx="46906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Минерально-сырьевая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база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Солтонского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района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имеет запасы бурого угля, запасы железа, кирпично-черепичные глины, минеральные краски, песчано-гравийную смесь, белую огнеупорную глину, мрамор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BC46FF49-74DA-9C59-D684-B1B12D37A8F7}"/>
              </a:ext>
            </a:extLst>
          </p:cNvPr>
          <p:cNvSpPr txBox="1"/>
          <p:nvPr/>
        </p:nvSpPr>
        <p:spPr>
          <a:xfrm>
            <a:off x="7798492" y="5518079"/>
            <a:ext cx="1989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музыкальная школа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FEBFB40-7B6B-80BC-E2A0-D704509DB297}"/>
              </a:ext>
            </a:extLst>
          </p:cNvPr>
          <p:cNvSpPr/>
          <p:nvPr/>
        </p:nvSpPr>
        <p:spPr>
          <a:xfrm>
            <a:off x="627015" y="223053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ED3015-490E-945C-F94C-90A898212B48}"/>
              </a:ext>
            </a:extLst>
          </p:cNvPr>
          <p:cNvSpPr txBox="1"/>
          <p:nvPr/>
        </p:nvSpPr>
        <p:spPr>
          <a:xfrm>
            <a:off x="726224" y="2528250"/>
            <a:ext cx="9945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учреждений</a:t>
            </a:r>
          </a:p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 </a:t>
            </a: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808 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15033BA-BEB5-3488-3407-C2E590FFA5D9}"/>
              </a:ext>
            </a:extLst>
          </p:cNvPr>
          <p:cNvSpPr/>
          <p:nvPr/>
        </p:nvSpPr>
        <p:spPr>
          <a:xfrm>
            <a:off x="2951615" y="2219914"/>
            <a:ext cx="2196000" cy="404872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 (из них 10 с дневным </a:t>
            </a:r>
            <a:r>
              <a:rPr lang="ru-RU" sz="1100" b="1" spc="-2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прибыванием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100" b="1" spc="-2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фельдшерско-акушерных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333EE292-1A91-AA33-C08E-2950E0E02A61}"/>
              </a:ext>
            </a:extLst>
          </p:cNvPr>
          <p:cNvSpPr txBox="1"/>
          <p:nvPr/>
        </p:nvSpPr>
        <p:spPr>
          <a:xfrm>
            <a:off x="3107134" y="3983596"/>
            <a:ext cx="19433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врачебная амбулатория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поликлиника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школа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xmlns="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xmlns="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E9931E13-1699-746E-1C30-75E37FBCB28F}"/>
              </a:ext>
            </a:extLst>
          </p:cNvPr>
          <p:cNvSpPr txBox="1"/>
          <p:nvPr/>
        </p:nvSpPr>
        <p:spPr>
          <a:xfrm>
            <a:off x="5476480" y="4762587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xmlns="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xmlns="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xmlns="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xmlns="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 ТУРИСТИЧЕСК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C4AB92F1-CEB6-26D4-2A1E-FF237173ABDF}"/>
              </a:ext>
            </a:extLst>
          </p:cNvPr>
          <p:cNvSpPr/>
          <p:nvPr/>
        </p:nvSpPr>
        <p:spPr>
          <a:xfrm>
            <a:off x="6835241" y="1429319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C7EEC72E-3ED9-E267-43BA-E4A3E81CE2BE}"/>
              </a:ext>
            </a:extLst>
          </p:cNvPr>
          <p:cNvSpPr/>
          <p:nvPr/>
        </p:nvSpPr>
        <p:spPr>
          <a:xfrm>
            <a:off x="6835241" y="2680175"/>
            <a:ext cx="2968121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D55725BD-9CEF-A6C4-CE2F-1F1ED6085E54}"/>
              </a:ext>
            </a:extLst>
          </p:cNvPr>
          <p:cNvSpPr/>
          <p:nvPr/>
        </p:nvSpPr>
        <p:spPr>
          <a:xfrm>
            <a:off x="6844937" y="4258777"/>
            <a:ext cx="2906174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AC190EDA-2C05-15EC-A1DE-437FDD6DF9D3}"/>
              </a:ext>
            </a:extLst>
          </p:cNvPr>
          <p:cNvSpPr txBox="1"/>
          <p:nvPr/>
        </p:nvSpPr>
        <p:spPr>
          <a:xfrm>
            <a:off x="2643113" y="2592817"/>
            <a:ext cx="918945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МУЗЕЙ</a:t>
            </a: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5612418" y="2794460"/>
            <a:ext cx="9472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р.НЕНЯ</a:t>
            </a:r>
            <a:endParaRPr lang="ru-RU" sz="7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FB1FF055-40B5-BA60-4F7B-23BB5E57A5CD}"/>
              </a:ext>
            </a:extLst>
          </p:cNvPr>
          <p:cNvSpPr txBox="1"/>
          <p:nvPr/>
        </p:nvSpPr>
        <p:spPr>
          <a:xfrm>
            <a:off x="2652015" y="5878677"/>
            <a:ext cx="694107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Р.БИЯ</a:t>
            </a: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F4A7FBB4-FAD5-3479-086F-23409394A391}"/>
              </a:ext>
            </a:extLst>
          </p:cNvPr>
          <p:cNvSpPr txBox="1"/>
          <p:nvPr/>
        </p:nvSpPr>
        <p:spPr>
          <a:xfrm>
            <a:off x="5612417" y="5986397"/>
            <a:ext cx="694107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КИВДА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7F5D904E-0764-D556-8F34-50AF2D1830C7}"/>
              </a:ext>
            </a:extLst>
          </p:cNvPr>
          <p:cNvSpPr txBox="1"/>
          <p:nvPr/>
        </p:nvSpPr>
        <p:spPr>
          <a:xfrm>
            <a:off x="2652015" y="4283906"/>
            <a:ext cx="694107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МЕДА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12850D73-BA0F-E934-9B3B-1FF7EEC63AD8}"/>
              </a:ext>
            </a:extLst>
          </p:cNvPr>
          <p:cNvSpPr txBox="1"/>
          <p:nvPr/>
        </p:nvSpPr>
        <p:spPr>
          <a:xfrm>
            <a:off x="5612417" y="4391626"/>
            <a:ext cx="694107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ПАПОРОТНИК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7051059" y="1906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405BEA9-0290-005C-0FFF-80B4B01D78C5}"/>
              </a:ext>
            </a:extLst>
          </p:cNvPr>
          <p:cNvSpPr txBox="1"/>
          <p:nvPr/>
        </p:nvSpPr>
        <p:spPr>
          <a:xfrm>
            <a:off x="7051059" y="2284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xmlns="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327035" y="1502704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7102285" y="2808261"/>
            <a:ext cx="98101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мероприятие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году </a:t>
            </a:r>
          </a:p>
          <a:p>
            <a:pPr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«100-летие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Солтонского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района»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F2AD49D8-CFBB-2002-4B05-BC3FEC616920}"/>
              </a:ext>
            </a:extLst>
          </p:cNvPr>
          <p:cNvSpPr txBox="1"/>
          <p:nvPr/>
        </p:nvSpPr>
        <p:spPr>
          <a:xfrm>
            <a:off x="7149739" y="4302035"/>
            <a:ext cx="16146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туристов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1720A437-E917-8D9D-E318-B644F0E3B647}"/>
              </a:ext>
            </a:extLst>
          </p:cNvPr>
          <p:cNvSpPr txBox="1"/>
          <p:nvPr/>
        </p:nvSpPr>
        <p:spPr>
          <a:xfrm>
            <a:off x="6946556" y="4492715"/>
            <a:ext cx="82559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Алтайский край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EC006853-1759-BDB6-6911-2586A3F1D762}"/>
              </a:ext>
            </a:extLst>
          </p:cNvPr>
          <p:cNvSpPr txBox="1"/>
          <p:nvPr/>
        </p:nvSpPr>
        <p:spPr>
          <a:xfrm>
            <a:off x="8319848" y="4469692"/>
            <a:ext cx="82559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Кемерово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xmlns="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321526" y="2779435"/>
            <a:ext cx="360000" cy="360000"/>
          </a:xfrm>
          <a:prstGeom prst="rect">
            <a:avLst/>
          </a:prstGeom>
        </p:spPr>
      </p:pic>
      <p:pic>
        <p:nvPicPr>
          <p:cNvPr id="246" name="Рисунок 245" descr="Карта с кнопкой со сплошной заливкой">
            <a:extLst>
              <a:ext uri="{FF2B5EF4-FFF2-40B4-BE49-F238E27FC236}">
                <a16:creationId xmlns:a16="http://schemas.microsoft.com/office/drawing/2014/main" xmlns="" id="{1CE77E23-3B18-38FC-9A54-0800D019A6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257366" y="4415000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СОЛТОНСКОГО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музей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4435" y="1393371"/>
            <a:ext cx="1994262" cy="1706880"/>
          </a:xfrm>
          <a:prstGeom prst="rect">
            <a:avLst/>
          </a:prstGeom>
          <a:noFill/>
        </p:spPr>
      </p:pic>
      <p:pic>
        <p:nvPicPr>
          <p:cNvPr id="1028" name="Picture 4" descr="C:\Users\User\Desktop\789385129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66355" y="4711337"/>
            <a:ext cx="1750422" cy="1394188"/>
          </a:xfrm>
          <a:prstGeom prst="rect">
            <a:avLst/>
          </a:prstGeom>
          <a:noFill/>
        </p:spPr>
      </p:pic>
      <p:pic>
        <p:nvPicPr>
          <p:cNvPr id="1029" name="Picture 5" descr="C:\Users\User\Desktop\1646998983_2-vsegda-pomnim-com-p-reka-nenya-foto-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44686" y="1532709"/>
            <a:ext cx="1863634" cy="1436914"/>
          </a:xfrm>
          <a:prstGeom prst="rect">
            <a:avLst/>
          </a:prstGeom>
          <a:noFill/>
        </p:spPr>
      </p:pic>
      <p:pic>
        <p:nvPicPr>
          <p:cNvPr id="1030" name="Picture 6" descr="C:\Users\User\Desktop\-YMNSQXs4s0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35978" y="4720046"/>
            <a:ext cx="1802674" cy="1541417"/>
          </a:xfrm>
          <a:prstGeom prst="rect">
            <a:avLst/>
          </a:prstGeom>
          <a:noFill/>
        </p:spPr>
      </p:pic>
      <p:pic>
        <p:nvPicPr>
          <p:cNvPr id="1031" name="Picture 7" descr="C:\Users\User\Desktop\530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709851" y="3405051"/>
            <a:ext cx="1828800" cy="1140824"/>
          </a:xfrm>
          <a:prstGeom prst="rect">
            <a:avLst/>
          </a:prstGeom>
          <a:noFill/>
        </p:spPr>
      </p:pic>
      <p:pic>
        <p:nvPicPr>
          <p:cNvPr id="1032" name="Picture 8" descr="C:\Users\User\Desktop\_MG_1589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57647" y="3370217"/>
            <a:ext cx="1802674" cy="1236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3428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28141</TotalTime>
  <Words>1663</Words>
  <Application>Microsoft Office PowerPoint</Application>
  <PresentationFormat>Лист A4 (210x297 мм)</PresentationFormat>
  <Paragraphs>504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Пользователь</cp:lastModifiedBy>
  <cp:revision>361</cp:revision>
  <dcterms:created xsi:type="dcterms:W3CDTF">2023-11-22T14:19:10Z</dcterms:created>
  <dcterms:modified xsi:type="dcterms:W3CDTF">2025-03-31T03:17:50Z</dcterms:modified>
</cp:coreProperties>
</file>